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40" autoAdjust="0"/>
    <p:restoredTop sz="94660"/>
  </p:normalViewPr>
  <p:slideViewPr>
    <p:cSldViewPr snapToGrid="0">
      <p:cViewPr varScale="1">
        <p:scale>
          <a:sx n="73" d="100"/>
          <a:sy n="73" d="100"/>
        </p:scale>
        <p:origin x="5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BDC29C-8F7D-4957-919B-4581D6EE51BC}" type="datetimeFigureOut">
              <a:rPr lang="en-IN" smtClean="0"/>
              <a:t>29-01-2024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26C330-9B8C-4A5E-80E4-0BA1026105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2122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C9E1D-3559-4370-B571-8B0AA96B1813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1461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C9E1D-3559-4370-B571-8B0AA96B1813}" type="slidenum">
              <a:rPr lang="en-IN" smtClean="0"/>
              <a:t>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1582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C9E1D-3559-4370-B571-8B0AA96B1813}" type="slidenum">
              <a:rPr lang="en-IN" smtClean="0"/>
              <a:t>59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7317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C9E1D-3559-4370-B571-8B0AA96B1813}" type="slidenum">
              <a:rPr lang="en-IN" smtClean="0"/>
              <a:t>60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3112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C9E1D-3559-4370-B571-8B0AA96B1813}" type="slidenum">
              <a:rPr lang="en-IN" smtClean="0"/>
              <a:t>61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0724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C9E1D-3559-4370-B571-8B0AA96B1813}" type="slidenum">
              <a:rPr lang="en-IN" smtClean="0"/>
              <a:t>62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0273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94194-AB02-43B9-A412-24B5C960D64C}" type="datetimeFigureOut">
              <a:rPr lang="en-IN" smtClean="0"/>
              <a:t>29-01-2024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7759D-79D8-4C7A-9F5E-B38002CB3D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7203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94194-AB02-43B9-A412-24B5C960D64C}" type="datetimeFigureOut">
              <a:rPr lang="en-IN" smtClean="0"/>
              <a:t>29-01-2024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7759D-79D8-4C7A-9F5E-B38002CB3D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8924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94194-AB02-43B9-A412-24B5C960D64C}" type="datetimeFigureOut">
              <a:rPr lang="en-IN" smtClean="0"/>
              <a:t>29-01-2024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7759D-79D8-4C7A-9F5E-B38002CB3D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4220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94194-AB02-43B9-A412-24B5C960D64C}" type="datetimeFigureOut">
              <a:rPr lang="en-IN" smtClean="0"/>
              <a:t>29-01-2024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7759D-79D8-4C7A-9F5E-B38002CB3D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9645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94194-AB02-43B9-A412-24B5C960D64C}" type="datetimeFigureOut">
              <a:rPr lang="en-IN" smtClean="0"/>
              <a:t>29-01-2024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7759D-79D8-4C7A-9F5E-B38002CB3D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3853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94194-AB02-43B9-A412-24B5C960D64C}" type="datetimeFigureOut">
              <a:rPr lang="en-IN" smtClean="0"/>
              <a:t>29-01-2024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7759D-79D8-4C7A-9F5E-B38002CB3D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436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94194-AB02-43B9-A412-24B5C960D64C}" type="datetimeFigureOut">
              <a:rPr lang="en-IN" smtClean="0"/>
              <a:t>29-01-2024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7759D-79D8-4C7A-9F5E-B38002CB3D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7949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94194-AB02-43B9-A412-24B5C960D64C}" type="datetimeFigureOut">
              <a:rPr lang="en-IN" smtClean="0"/>
              <a:t>29-01-2024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7759D-79D8-4C7A-9F5E-B38002CB3D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6958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94194-AB02-43B9-A412-24B5C960D64C}" type="datetimeFigureOut">
              <a:rPr lang="en-IN" smtClean="0"/>
              <a:t>29-01-2024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7759D-79D8-4C7A-9F5E-B38002CB3D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1417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94194-AB02-43B9-A412-24B5C960D64C}" type="datetimeFigureOut">
              <a:rPr lang="en-IN" smtClean="0"/>
              <a:t>29-01-2024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7759D-79D8-4C7A-9F5E-B38002CB3D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8628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94194-AB02-43B9-A412-24B5C960D64C}" type="datetimeFigureOut">
              <a:rPr lang="en-IN" smtClean="0"/>
              <a:t>29-01-2024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7759D-79D8-4C7A-9F5E-B38002CB3D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9193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94194-AB02-43B9-A412-24B5C960D64C}" type="datetimeFigureOut">
              <a:rPr lang="en-IN" smtClean="0"/>
              <a:t>29-01-2024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C7759D-79D8-4C7A-9F5E-B38002CB3D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0194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1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Topics in Module-2-</a:t>
            </a:r>
            <a:r>
              <a:rPr lang="en-IN" b="1" dirty="0"/>
              <a:t>Data </a:t>
            </a:r>
            <a:r>
              <a:rPr lang="en-IN" b="1" dirty="0" err="1"/>
              <a:t>Preprocess</a:t>
            </a:r>
            <a:r>
              <a:rPr lang="en-IN" b="1" dirty="0"/>
              <a:t> and EDA</a:t>
            </a:r>
            <a:r>
              <a:rPr lang="en-IN" u="sng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u="sng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1</a:t>
            </a:fld>
            <a:endParaRPr lang="en-IN"/>
          </a:p>
        </p:txBody>
      </p:sp>
      <p:pic>
        <p:nvPicPr>
          <p:cNvPr id="1028" name="Picture 4" descr="Solving Data Challenges In Machine Learning With Automated Tool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0" t="15469" r="9676" b="18723"/>
          <a:stretch/>
        </p:blipFill>
        <p:spPr bwMode="auto">
          <a:xfrm>
            <a:off x="4038601" y="1303351"/>
            <a:ext cx="8019893" cy="326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1453" y="1178222"/>
            <a:ext cx="3187148" cy="4673142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Cleaning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Integration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Transformation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Reduction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Significance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Making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sense of Data.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82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500" y="77002"/>
            <a:ext cx="10515600" cy="1325563"/>
          </a:xfrm>
        </p:spPr>
        <p:txBody>
          <a:bodyPr/>
          <a:lstStyle/>
          <a:p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and related definitions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10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62" y="1240823"/>
            <a:ext cx="8268934" cy="51155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33262" y="1260074"/>
            <a:ext cx="8268934" cy="511552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790102" y="1212136"/>
            <a:ext cx="26292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 of Data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80868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500" y="77002"/>
            <a:ext cx="10515600" cy="1325563"/>
          </a:xfrm>
        </p:spPr>
        <p:txBody>
          <a:bodyPr/>
          <a:lstStyle/>
          <a:p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11</a:t>
            </a:fld>
            <a:endParaRPr lang="en-IN"/>
          </a:p>
        </p:txBody>
      </p:sp>
      <p:grpSp>
        <p:nvGrpSpPr>
          <p:cNvPr id="10" name="Group 9"/>
          <p:cNvGrpSpPr/>
          <p:nvPr/>
        </p:nvGrpSpPr>
        <p:grpSpPr>
          <a:xfrm>
            <a:off x="1219199" y="1116530"/>
            <a:ext cx="9320463" cy="5155586"/>
            <a:chOff x="1219199" y="1116530"/>
            <a:chExt cx="9320463" cy="515558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t="9823"/>
            <a:stretch/>
          </p:blipFill>
          <p:spPr>
            <a:xfrm>
              <a:off x="1219199" y="1116530"/>
              <a:ext cx="9320463" cy="5155586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2107933" y="5794408"/>
              <a:ext cx="1270534" cy="477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61563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500" y="77002"/>
            <a:ext cx="10515600" cy="1325563"/>
          </a:xfrm>
        </p:spPr>
        <p:txBody>
          <a:bodyPr/>
          <a:lstStyle/>
          <a:p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12</a:t>
            </a:fld>
            <a:endParaRPr lang="en-IN"/>
          </a:p>
        </p:txBody>
      </p:sp>
      <p:pic>
        <p:nvPicPr>
          <p:cNvPr id="1026" name="Picture 2" descr="machine learning approach to data clea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765" y="1013711"/>
            <a:ext cx="7679069" cy="5342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31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500" y="77002"/>
            <a:ext cx="10515600" cy="1325563"/>
          </a:xfrm>
        </p:spPr>
        <p:txBody>
          <a:bodyPr/>
          <a:lstStyle/>
          <a:p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13</a:t>
            </a:fld>
            <a:endParaRPr lang="en-IN"/>
          </a:p>
        </p:txBody>
      </p:sp>
      <p:grpSp>
        <p:nvGrpSpPr>
          <p:cNvPr id="7" name="Group 6"/>
          <p:cNvGrpSpPr/>
          <p:nvPr/>
        </p:nvGrpSpPr>
        <p:grpSpPr>
          <a:xfrm>
            <a:off x="1769695" y="1050607"/>
            <a:ext cx="9039476" cy="5398319"/>
            <a:chOff x="1769695" y="1050607"/>
            <a:chExt cx="8896615" cy="530574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69695" y="1050607"/>
              <a:ext cx="8896615" cy="5305743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792354" y="5948413"/>
              <a:ext cx="1087654" cy="4079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54208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500" y="77002"/>
            <a:ext cx="10515600" cy="1325563"/>
          </a:xfrm>
        </p:spPr>
        <p:txBody>
          <a:bodyPr/>
          <a:lstStyle/>
          <a:p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Cleaning-Missing Data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14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807250" y="1284901"/>
            <a:ext cx="8034100" cy="51891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is not always available</a:t>
            </a:r>
          </a:p>
          <a:p>
            <a:pPr marL="800100" lvl="1" indent="-342900">
              <a:lnSpc>
                <a:spcPct val="120000"/>
              </a:lnSpc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E.g., many tuples have no recorded value for several attributes, such as customer income in sales data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data may be due to </a:t>
            </a:r>
          </a:p>
          <a:p>
            <a:pPr marL="800100" lvl="1" indent="-342900">
              <a:lnSpc>
                <a:spcPct val="120000"/>
              </a:lnSpc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equipment malfunction</a:t>
            </a:r>
          </a:p>
          <a:p>
            <a:pPr marL="800100" lvl="1" indent="-342900">
              <a:lnSpc>
                <a:spcPct val="120000"/>
              </a:lnSpc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inconsistent with other recorded data and thus deleted</a:t>
            </a:r>
          </a:p>
          <a:p>
            <a:pPr marL="800100" lvl="1" indent="-342900">
              <a:lnSpc>
                <a:spcPct val="120000"/>
              </a:lnSpc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not entered due to misunderstanding</a:t>
            </a:r>
          </a:p>
          <a:p>
            <a:pPr marL="800100" lvl="1" indent="-342900">
              <a:lnSpc>
                <a:spcPct val="120000"/>
              </a:lnSpc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certain data may not be considered important at the time of entry</a:t>
            </a:r>
          </a:p>
          <a:p>
            <a:pPr marL="800100" lvl="1" indent="-342900">
              <a:lnSpc>
                <a:spcPct val="120000"/>
              </a:lnSpc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register history or changes of the data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data may need to be inferred</a:t>
            </a:r>
          </a:p>
        </p:txBody>
      </p:sp>
    </p:spTree>
    <p:extLst>
      <p:ext uri="{BB962C8B-B14F-4D97-AF65-F5344CB8AC3E}">
        <p14:creationId xmlns:p14="http://schemas.microsoft.com/office/powerpoint/2010/main" val="124664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500" y="77002"/>
            <a:ext cx="10515600" cy="1325563"/>
          </a:xfrm>
        </p:spPr>
        <p:txBody>
          <a:bodyPr/>
          <a:lstStyle/>
          <a:p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Cleaning-How to handle missing data?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15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933651" y="1056043"/>
            <a:ext cx="1033753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Ignore the tuple:  usually done when class label is missing (assuming the task is classification—not effective in certain cases) 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Fill in the missing value manually: tedious + infeasible?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a global constant to fill in the missing value: e.g., “unknown”, a new class?! 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the attribute mean to fill in the missing value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the attribute mean for all samples of the same class to fill in the missing value: smarter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the most probable value to fill in the missing value: inference-based such as regression, Bayesian formula, decision tree</a:t>
            </a:r>
          </a:p>
        </p:txBody>
      </p:sp>
    </p:spTree>
    <p:extLst>
      <p:ext uri="{BB962C8B-B14F-4D97-AF65-F5344CB8AC3E}">
        <p14:creationId xmlns:p14="http://schemas.microsoft.com/office/powerpoint/2010/main" val="374094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39" y="0"/>
            <a:ext cx="10515600" cy="1325563"/>
          </a:xfrm>
        </p:spPr>
        <p:txBody>
          <a:bodyPr/>
          <a:lstStyle/>
          <a:p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Cleaning-How to handle missing data?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16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586339" y="874054"/>
            <a:ext cx="11320112" cy="578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Ignore the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tuple(</a:t>
            </a:r>
            <a:r>
              <a:rPr lang="en-US" sz="2800" b="1" dirty="0"/>
              <a:t>store multiple items in a single variable </a:t>
            </a:r>
            <a:r>
              <a:rPr lang="en-US" sz="2800" b="1" dirty="0" smtClean="0"/>
              <a:t>)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usually done when class label is missing (assuming the task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classification—not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 in certain cases) 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Fill in the missing value manually: tedious + infeasible?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a global constant to fill in the missing value: e.g., “unknown”, a new class?! 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the attribute mean to fill in the missing value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the attribute mean for all samples of the same class to fill in the missing value: smarter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the most probable value to fill in the missing value: inference-based such as regression, Bayesian formula, decision tree</a:t>
            </a:r>
          </a:p>
        </p:txBody>
      </p:sp>
    </p:spTree>
    <p:extLst>
      <p:ext uri="{BB962C8B-B14F-4D97-AF65-F5344CB8AC3E}">
        <p14:creationId xmlns:p14="http://schemas.microsoft.com/office/powerpoint/2010/main" val="163637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500" y="-67377"/>
            <a:ext cx="10515600" cy="1325563"/>
          </a:xfrm>
        </p:spPr>
        <p:txBody>
          <a:bodyPr/>
          <a:lstStyle/>
          <a:p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Cleaning-Noisy data?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17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028513" y="844287"/>
            <a:ext cx="11330325" cy="578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Random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in a measured variable.</a:t>
            </a:r>
          </a:p>
          <a:p>
            <a:pPr marL="1257300" lvl="2" indent="-342900">
              <a:lnSpc>
                <a:spcPct val="120000"/>
              </a:lnSpc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Incorrect attribute values may be due to</a:t>
            </a:r>
          </a:p>
          <a:p>
            <a:pPr marL="1257300" lvl="2" indent="-342900">
              <a:lnSpc>
                <a:spcPct val="120000"/>
              </a:lnSpc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faulty data collection instruments</a:t>
            </a:r>
          </a:p>
          <a:p>
            <a:pPr marL="1257300" lvl="2" indent="-342900">
              <a:lnSpc>
                <a:spcPct val="120000"/>
              </a:lnSpc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entry problems</a:t>
            </a:r>
          </a:p>
          <a:p>
            <a:pPr marL="1257300" lvl="2" indent="-342900">
              <a:lnSpc>
                <a:spcPct val="120000"/>
              </a:lnSpc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transmission problems</a:t>
            </a:r>
          </a:p>
          <a:p>
            <a:pPr marL="1257300" lvl="2" indent="-342900">
              <a:lnSpc>
                <a:spcPct val="120000"/>
              </a:lnSpc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limitation</a:t>
            </a:r>
          </a:p>
          <a:p>
            <a:pPr marL="1257300" lvl="2" indent="-342900">
              <a:lnSpc>
                <a:spcPct val="120000"/>
              </a:lnSpc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inconsistency in naming convention 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data problems which requires data cleaning</a:t>
            </a:r>
          </a:p>
          <a:p>
            <a:pPr marL="1257300" lvl="2" indent="-342900">
              <a:lnSpc>
                <a:spcPct val="120000"/>
              </a:lnSpc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duplicate records</a:t>
            </a:r>
          </a:p>
          <a:p>
            <a:pPr marL="1257300" lvl="2" indent="-342900">
              <a:lnSpc>
                <a:spcPct val="120000"/>
              </a:lnSpc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incomplete data</a:t>
            </a:r>
          </a:p>
          <a:p>
            <a:pPr marL="1257300" lvl="2" indent="-342900">
              <a:lnSpc>
                <a:spcPct val="120000"/>
              </a:lnSpc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inconsistent data</a:t>
            </a:r>
          </a:p>
        </p:txBody>
      </p:sp>
    </p:spTree>
    <p:extLst>
      <p:ext uri="{BB962C8B-B14F-4D97-AF65-F5344CB8AC3E}">
        <p14:creationId xmlns:p14="http://schemas.microsoft.com/office/powerpoint/2010/main" val="151268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500" y="77002"/>
            <a:ext cx="10515600" cy="1325563"/>
          </a:xfrm>
        </p:spPr>
        <p:txBody>
          <a:bodyPr/>
          <a:lstStyle/>
          <a:p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Cleaning-How to handle Noisy data?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18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933651" y="1056043"/>
            <a:ext cx="10337532" cy="5466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Binning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method: (Bins-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Smallest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of space inside a 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lang="en-US" sz="3200" b="1" dirty="0" smtClean="0"/>
              <a:t>)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90000"/>
              </a:lnSpc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sort data and partition into (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equi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-depth) bins</a:t>
            </a:r>
          </a:p>
          <a:p>
            <a:pPr marL="914400" lvl="1" indent="-457200">
              <a:lnSpc>
                <a:spcPct val="90000"/>
              </a:lnSpc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one can </a:t>
            </a:r>
            <a:r>
              <a:rPr lang="en-US" sz="2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smooth by bin means,  smooth by bin median, smooth by bin boundaries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etc.</a:t>
            </a:r>
          </a:p>
          <a:p>
            <a:pPr marL="914400" lvl="1" indent="-457200">
              <a:lnSpc>
                <a:spcPct val="90000"/>
              </a:lnSpc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also for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discretization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</a:t>
            </a:r>
          </a:p>
          <a:p>
            <a:pPr marL="914400" lvl="1" indent="-457200">
              <a:lnSpc>
                <a:spcPct val="90000"/>
              </a:lnSpc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and remove outliers</a:t>
            </a:r>
          </a:p>
          <a:p>
            <a:pPr marL="457200" indent="-457200">
              <a:lnSpc>
                <a:spcPct val="90000"/>
              </a:lnSpc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Semi-automated method: combined computer and human inspection</a:t>
            </a:r>
          </a:p>
          <a:p>
            <a:pPr marL="914400" lvl="1" indent="-457200">
              <a:lnSpc>
                <a:spcPct val="90000"/>
              </a:lnSpc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suspicious values and check manually</a:t>
            </a:r>
          </a:p>
          <a:p>
            <a:pPr marL="457200" indent="-457200">
              <a:lnSpc>
                <a:spcPct val="90000"/>
              </a:lnSpc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</a:p>
          <a:p>
            <a:pPr marL="914400" lvl="1" indent="-457200">
              <a:lnSpc>
                <a:spcPct val="90000"/>
              </a:lnSpc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smooth by fitting the data into regression functions</a:t>
            </a:r>
          </a:p>
        </p:txBody>
      </p:sp>
    </p:spTree>
    <p:extLst>
      <p:ext uri="{BB962C8B-B14F-4D97-AF65-F5344CB8AC3E}">
        <p14:creationId xmlns:p14="http://schemas.microsoft.com/office/powerpoint/2010/main" val="117911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617" y="240619"/>
            <a:ext cx="10666183" cy="1325563"/>
          </a:xfrm>
        </p:spPr>
        <p:txBody>
          <a:bodyPr/>
          <a:lstStyle/>
          <a:p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Cleaning-How to handle Inconsistent data?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19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237649" y="1566182"/>
            <a:ext cx="1033753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correction using external references</a:t>
            </a:r>
          </a:p>
          <a:p>
            <a:pPr marL="285750" indent="-285750"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Semi-automatic using various tools</a:t>
            </a:r>
          </a:p>
          <a:p>
            <a:pPr marL="742950" lvl="1" indent="-285750"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detect violation of known functional dependencies and data constraints</a:t>
            </a:r>
          </a:p>
          <a:p>
            <a:pPr marL="742950" lvl="1" indent="-285750"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correct redundant data</a:t>
            </a:r>
          </a:p>
        </p:txBody>
      </p:sp>
    </p:spTree>
    <p:extLst>
      <p:ext uri="{BB962C8B-B14F-4D97-AF65-F5344CB8AC3E}">
        <p14:creationId xmlns:p14="http://schemas.microsoft.com/office/powerpoint/2010/main" val="363663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504" y="0"/>
            <a:ext cx="10515600" cy="1325563"/>
          </a:xfrm>
        </p:spPr>
        <p:txBody>
          <a:bodyPr/>
          <a:lstStyle/>
          <a:p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is Data preprocessing?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28429" y="5311725"/>
            <a:ext cx="1070064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FF0000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 is a process of preparing the raw data and making it suitable for a machine learning model. </a:t>
            </a:r>
            <a:endPara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rgbClr val="FF0000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Whenever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is gathered from different sources it is collected in raw format which is not feasible for the analysis.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2</a:t>
            </a:fld>
            <a:endParaRPr lang="en-IN"/>
          </a:p>
        </p:txBody>
      </p:sp>
      <p:pic>
        <p:nvPicPr>
          <p:cNvPr id="9" name="Picture 2" descr="Data Preprocessing in Python. At the heart of Machine Learning is to… | by  Afroz Chakure | DataDrivenInves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185" y="990438"/>
            <a:ext cx="8534350" cy="437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40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500" y="77002"/>
            <a:ext cx="10515600" cy="1325563"/>
          </a:xfrm>
        </p:spPr>
        <p:txBody>
          <a:bodyPr/>
          <a:lstStyle/>
          <a:p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20</a:t>
            </a:fld>
            <a:endParaRPr lang="en-IN"/>
          </a:p>
        </p:txBody>
      </p:sp>
      <p:pic>
        <p:nvPicPr>
          <p:cNvPr id="2050" name="Picture 2" descr="Database Cleansing or Scrubbing a Part of Database Management | Vijay Sakpal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048" y="1219685"/>
            <a:ext cx="5053952" cy="488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993331" y="963695"/>
            <a:ext cx="6096000" cy="501675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1: Remove duplicate or irrelevant observations. Remove unwanted observations from your dataset, including duplicate observations or irrelevant observations. ...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2: Fix structural errors. ...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3: Filter unwanted outliers. ...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4: Handle missing data. ...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5: Validate and QA</a:t>
            </a:r>
            <a:r>
              <a:rPr lang="en-IN" sz="3200" dirty="0" smtClean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3200" dirty="0">
              <a:solidFill>
                <a:srgbClr val="202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70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500" y="77002"/>
            <a:ext cx="10515600" cy="1325563"/>
          </a:xfrm>
        </p:spPr>
        <p:txBody>
          <a:bodyPr/>
          <a:lstStyle/>
          <a:p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Cleaning-Benefits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21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673670" y="1093371"/>
            <a:ext cx="517136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Removal of errors when multiple sources of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Ability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map the different functions and what your data is intended to do.</a:t>
            </a:r>
          </a:p>
          <a:p>
            <a:pPr marL="457200" indent="-457200" algn="just"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 errors and better reporting to see where errors are coming from, making it easier to fix incorrect or corrupt data for future applications.</a:t>
            </a:r>
          </a:p>
          <a:p>
            <a:pPr marL="457200" indent="-457200" algn="just"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tools for data cleaning will make for more efficient business practices and quicker decision-making.</a:t>
            </a:r>
          </a:p>
        </p:txBody>
      </p:sp>
      <p:pic>
        <p:nvPicPr>
          <p:cNvPr id="4098" name="Picture 2" descr="Data Cleaning - Geeksforgeek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0" t="3889" r="8915" b="5512"/>
          <a:stretch/>
        </p:blipFill>
        <p:spPr bwMode="auto">
          <a:xfrm>
            <a:off x="6192717" y="856647"/>
            <a:ext cx="5714801" cy="506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050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500" y="77002"/>
            <a:ext cx="10515600" cy="1325563"/>
          </a:xfrm>
        </p:spPr>
        <p:txBody>
          <a:bodyPr/>
          <a:lstStyle/>
          <a:p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Integration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22</a:t>
            </a:fld>
            <a:endParaRPr lang="en-IN"/>
          </a:p>
        </p:txBody>
      </p:sp>
      <p:pic>
        <p:nvPicPr>
          <p:cNvPr id="3076" name="Picture 4" descr="Dynamic and explainable machine learning prediction of mortality in  patients in the intensive care unit: a retrospective study of  high-frequency data in electronic patient records - The Lancet Digital  Heal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493" y="153497"/>
            <a:ext cx="6206307" cy="631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27808" y="1032525"/>
            <a:ext cx="4072877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integration:  combines data from multiple sources into a coherent store</a:t>
            </a:r>
          </a:p>
          <a:p>
            <a:pPr marL="457200" indent="-457200" algn="just"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 integration: </a:t>
            </a:r>
          </a:p>
          <a:p>
            <a:pPr marL="914400" lvl="1" indent="-457200" algn="just"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metadata from different sources</a:t>
            </a:r>
          </a:p>
          <a:p>
            <a:pPr marL="914400" lvl="1" indent="-457200" algn="just"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 identification problem: identify real world entities from multiple data sources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600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500" y="77002"/>
            <a:ext cx="10515600" cy="1325563"/>
          </a:xfrm>
        </p:spPr>
        <p:txBody>
          <a:bodyPr/>
          <a:lstStyle/>
          <a:p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Integration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23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122946" y="1193788"/>
            <a:ext cx="497305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Detecting and resolving data value conflicts</a:t>
            </a:r>
          </a:p>
          <a:p>
            <a:pPr marL="914400" lvl="1" indent="-457200" algn="just"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same real world entity, attribute values from different sources are different</a:t>
            </a:r>
          </a:p>
          <a:p>
            <a:pPr marL="914400" lvl="1" indent="-457200" algn="just"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possible reasons: different representations, different scales, e.g., metric vs. British units, different currency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339" y="1193788"/>
            <a:ext cx="5625418" cy="398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57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210" y="0"/>
            <a:ext cx="10515600" cy="1325563"/>
          </a:xfrm>
        </p:spPr>
        <p:txBody>
          <a:bodyPr/>
          <a:lstStyle/>
          <a:p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Why Data Integration is important?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24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064579" y="845046"/>
            <a:ext cx="5915946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Gathering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enormous volumes of data from various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sources needs to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meaningful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Ease of accessible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analysis,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fresh data enters the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every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second.</a:t>
            </a:r>
          </a:p>
          <a:p>
            <a:pPr marL="457200" indent="-457200"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data unlocks a layer of connectivity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thereby improving the productivity. </a:t>
            </a:r>
          </a:p>
          <a:p>
            <a:pPr marL="457200" indent="-457200"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systems that contain valuable data and integrating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them, ease of achieve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continuity and seamless knowledge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can be achieved. 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412" name="Picture 4" descr="Why Data Integration is Important? | Blog | Wadic.ne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69" t="19271" r="30830" b="3981"/>
          <a:stretch/>
        </p:blipFill>
        <p:spPr bwMode="auto">
          <a:xfrm>
            <a:off x="6666930" y="1144693"/>
            <a:ext cx="4941317" cy="487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26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500" y="77002"/>
            <a:ext cx="10515600" cy="1325563"/>
          </a:xfrm>
        </p:spPr>
        <p:txBody>
          <a:bodyPr/>
          <a:lstStyle/>
          <a:p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Integration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25</a:t>
            </a:fld>
            <a:endParaRPr lang="en-IN"/>
          </a:p>
        </p:txBody>
      </p:sp>
      <p:pic>
        <p:nvPicPr>
          <p:cNvPr id="3074" name="Picture 2" descr="Data Integration PowerPoint Template | SketchBubbl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425" b="20628"/>
          <a:stretch/>
        </p:blipFill>
        <p:spPr bwMode="auto">
          <a:xfrm>
            <a:off x="691630" y="1106906"/>
            <a:ext cx="11214821" cy="5072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62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378" y="115503"/>
            <a:ext cx="10515600" cy="1325563"/>
          </a:xfrm>
        </p:spPr>
        <p:txBody>
          <a:bodyPr/>
          <a:lstStyle/>
          <a:p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Ways to create Data Integration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26</a:t>
            </a:fld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033913" y="1148903"/>
            <a:ext cx="10471449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Creating a data warehouse: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Data warehouses allow you to integrate different sources of data into a master relational database. </a:t>
            </a:r>
            <a:endParaRPr lang="en-US" sz="26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critical data is collected, stored and easily available, it’s much easier to assess micro and macro processes, manage operations and make strategic decisions based on this business intelligence</a:t>
            </a:r>
            <a:r>
              <a:rPr lang="en-US" sz="2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Data Warehouse for Beginners | What is Data Warehous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8" t="13864" r="12866" b="20345"/>
          <a:stretch/>
        </p:blipFill>
        <p:spPr bwMode="auto">
          <a:xfrm>
            <a:off x="2065252" y="3241784"/>
            <a:ext cx="7916948" cy="322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26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378" y="115503"/>
            <a:ext cx="10515600" cy="1325563"/>
          </a:xfrm>
        </p:spPr>
        <p:txBody>
          <a:bodyPr/>
          <a:lstStyle/>
          <a:p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Ways to create Data Integration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27</a:t>
            </a:fld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492369" y="968033"/>
            <a:ext cx="1136468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case, data integration works by providing a cohesive and centralized look at the entirety of an organization’s information, streamlining the process of gaining business intelligence insights. </a:t>
            </a:r>
            <a:endParaRPr lang="en-US" sz="26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achieve this, the managed service provider would a process called ETL</a:t>
            </a:r>
            <a:r>
              <a:rPr lang="en-US" sz="2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6" descr="What Is A Data Warehouse And How Does It Deliver Value? | Miner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784" y="2582555"/>
            <a:ext cx="7506431" cy="385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59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378" y="115503"/>
            <a:ext cx="10515600" cy="1325563"/>
          </a:xfrm>
        </p:spPr>
        <p:txBody>
          <a:bodyPr/>
          <a:lstStyle/>
          <a:p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Ways to create Data Integration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28</a:t>
            </a:fld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774027" y="955421"/>
            <a:ext cx="10903528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case, data integration works by providing a cohesive and centralized look at the entirety of an organization’s information, streamlining the process of gaining business intelligence insights. </a:t>
            </a:r>
            <a:endParaRPr lang="en-US" sz="26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achieve this, the managed service provider would a process called ETL</a:t>
            </a:r>
            <a:r>
              <a:rPr lang="en-US" sz="2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386" name="Picture 2" descr="5 Limitations of Data Warehouses in Today's World of Infinite Data | Dremi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4" t="5987" r="5375" b="3962"/>
          <a:stretch/>
        </p:blipFill>
        <p:spPr bwMode="auto">
          <a:xfrm>
            <a:off x="3052186" y="2583948"/>
            <a:ext cx="6087628" cy="383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16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378" y="115503"/>
            <a:ext cx="10515600" cy="1325563"/>
          </a:xfrm>
        </p:spPr>
        <p:txBody>
          <a:bodyPr/>
          <a:lstStyle/>
          <a:p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Ways to create Data Integration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29</a:t>
            </a:fld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033914" y="1148903"/>
            <a:ext cx="1031988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ETL (Extract, Transform, Load):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ETL is the process of sending data from source systems an organization possesses to the data warehouse where this information will be viewed and used. </a:t>
            </a:r>
            <a:endParaRPr lang="en-US" sz="28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integration systems involve one or more ETL pipelines, which make data integration easier, simpler, and quicker</a:t>
            </a:r>
            <a:r>
              <a:rPr 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2" descr="What is ETL? (Extract Transform Load) | Informatica Hong Ko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7" t="28503" r="5342" b="5293"/>
          <a:stretch/>
        </p:blipFill>
        <p:spPr bwMode="auto">
          <a:xfrm>
            <a:off x="1557493" y="3322578"/>
            <a:ext cx="8763647" cy="314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82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504" y="0"/>
            <a:ext cx="10515600" cy="1325563"/>
          </a:xfrm>
        </p:spPr>
        <p:txBody>
          <a:bodyPr/>
          <a:lstStyle/>
          <a:p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is Data preprocessing?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36338" y="5377768"/>
            <a:ext cx="1070064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FF0000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technique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preparing (cleaning and organizing) the raw data to make it suitable for a building and training Machine Learning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models.</a:t>
            </a:r>
          </a:p>
          <a:p>
            <a:pPr marL="342900" indent="-342900">
              <a:buClr>
                <a:srgbClr val="FF0000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Any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 of processing performed on raw data to prepare it for another data processing procedure.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3</a:t>
            </a:fld>
            <a:endParaRPr lang="en-IN"/>
          </a:p>
        </p:txBody>
      </p:sp>
      <p:pic>
        <p:nvPicPr>
          <p:cNvPr id="7" name="Picture 8" descr="The general process flow from data preparation to prediction for the... | 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38" y="1000553"/>
            <a:ext cx="10498869" cy="448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3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378" y="115503"/>
            <a:ext cx="10515600" cy="1325563"/>
          </a:xfrm>
        </p:spPr>
        <p:txBody>
          <a:bodyPr/>
          <a:lstStyle/>
          <a:p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Ways to create Data Integration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30</a:t>
            </a:fld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766642" y="962943"/>
            <a:ext cx="1090880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 </a:t>
            </a: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Pipelines: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8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Avariety</a:t>
            </a:r>
            <a:r>
              <a:rPr 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built-in data connectors (for data ingestion), pre-defined transformations, and built-in job scheduler for automating the ETL pipeline. </a:t>
            </a:r>
            <a:endParaRPr lang="en-US" sz="28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Such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make data integration easier, faster, and more cost effective by reducing the dependency </a:t>
            </a:r>
            <a:r>
              <a:rPr 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human expertise for manual operation.</a:t>
            </a:r>
            <a:endParaRPr lang="en-US" sz="2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364" name="Picture 4" descr="File:Data-pipeline.png - Statistics Explaine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80"/>
          <a:stretch/>
        </p:blipFill>
        <p:spPr bwMode="auto">
          <a:xfrm>
            <a:off x="1826950" y="3981885"/>
            <a:ext cx="8788184" cy="246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62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378" y="115503"/>
            <a:ext cx="10515600" cy="1325563"/>
          </a:xfrm>
        </p:spPr>
        <p:txBody>
          <a:bodyPr/>
          <a:lstStyle/>
          <a:p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types of Data Integration methods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31</a:t>
            </a:fld>
            <a:endParaRPr lang="en-IN"/>
          </a:p>
        </p:txBody>
      </p:sp>
      <p:pic>
        <p:nvPicPr>
          <p:cNvPr id="6146" name="Picture 2" descr="the most common types of data integration approaches according to RapidiOnli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8" t="7488" r="13013" b="2598"/>
          <a:stretch/>
        </p:blipFill>
        <p:spPr bwMode="auto">
          <a:xfrm>
            <a:off x="5486400" y="1133057"/>
            <a:ext cx="6491383" cy="471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72377" y="1023553"/>
            <a:ext cx="495840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3737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Uniform Data Access: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3737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2400" dirty="0">
                <a:solidFill>
                  <a:srgbClr val="3737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Uniform Data Access, </a:t>
            </a:r>
            <a:r>
              <a:rPr lang="en-US" sz="2400" dirty="0" smtClean="0">
                <a:solidFill>
                  <a:srgbClr val="3737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enterprise data can be accessed from </a:t>
            </a:r>
            <a:r>
              <a:rPr lang="en-US" sz="2400" dirty="0">
                <a:solidFill>
                  <a:srgbClr val="3737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very disparate sets and present it uniformly. </a:t>
            </a:r>
            <a:endParaRPr lang="en-US" sz="2400" dirty="0" smtClean="0">
              <a:solidFill>
                <a:srgbClr val="3737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3737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Uniform </a:t>
            </a:r>
            <a:r>
              <a:rPr lang="en-US" sz="2400" dirty="0">
                <a:solidFill>
                  <a:srgbClr val="3737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Access does this while allowing the data to stay in its original location.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737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leaves the data in the source system and defines a set that can provide a unified view to various customers across a platform. </a:t>
            </a:r>
            <a:endParaRPr lang="en-US" sz="2400" dirty="0" smtClean="0">
              <a:solidFill>
                <a:srgbClr val="3737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3737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</a:t>
            </a:r>
            <a:r>
              <a:rPr lang="en-US" sz="2400" dirty="0">
                <a:solidFill>
                  <a:srgbClr val="3737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zero latency from the source system to the consolidated view. </a:t>
            </a:r>
            <a:endParaRPr lang="en-US" sz="2400" b="0" i="0" dirty="0">
              <a:solidFill>
                <a:srgbClr val="373737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02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378" y="115503"/>
            <a:ext cx="10515600" cy="1325563"/>
          </a:xfrm>
        </p:spPr>
        <p:txBody>
          <a:bodyPr/>
          <a:lstStyle/>
          <a:p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types of Data Integration methods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32</a:t>
            </a:fld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672378" y="982177"/>
            <a:ext cx="111621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3737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Data storage: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737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Data Storage (or </a:t>
            </a:r>
            <a:r>
              <a:rPr lang="en-US" sz="2400" dirty="0" smtClean="0">
                <a:solidFill>
                  <a:srgbClr val="3737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CDS or </a:t>
            </a:r>
            <a:r>
              <a:rPr lang="en-US" sz="2400" dirty="0">
                <a:solidFill>
                  <a:srgbClr val="3737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Warehouse</a:t>
            </a:r>
            <a:r>
              <a:rPr lang="en-US" sz="2400" dirty="0" smtClean="0">
                <a:solidFill>
                  <a:srgbClr val="3737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dirty="0">
                <a:solidFill>
                  <a:srgbClr val="3737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 storage space that enables you to manage and securely store data used by multiple applications or programs. </a:t>
            </a:r>
            <a:endParaRPr lang="en-US" sz="2400" dirty="0" smtClean="0">
              <a:solidFill>
                <a:srgbClr val="3737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3737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Helps </a:t>
            </a:r>
            <a:r>
              <a:rPr lang="en-US" sz="2400" dirty="0">
                <a:solidFill>
                  <a:srgbClr val="3737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collecting data from various sources, combining them to a central space and management (Database files, mainframes, and flat files</a:t>
            </a:r>
            <a:r>
              <a:rPr lang="en-US" sz="2400" dirty="0" smtClean="0">
                <a:solidFill>
                  <a:srgbClr val="3737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IN" sz="2400" dirty="0"/>
          </a:p>
        </p:txBody>
      </p:sp>
      <p:pic>
        <p:nvPicPr>
          <p:cNvPr id="14338" name="Picture 2" descr="Common Data Model and Azure Data Lake Storage Gen2 - Common Data Model |  Microsoft Doc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" t="3399" r="1782" b="4025"/>
          <a:stretch/>
        </p:blipFill>
        <p:spPr bwMode="auto">
          <a:xfrm>
            <a:off x="2404068" y="2823155"/>
            <a:ext cx="7383864" cy="353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0" y="255183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736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894" y="0"/>
            <a:ext cx="10515600" cy="1325563"/>
          </a:xfrm>
        </p:spPr>
        <p:txBody>
          <a:bodyPr/>
          <a:lstStyle/>
          <a:p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types of Data Integration methods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33</a:t>
            </a:fld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678670" y="976330"/>
            <a:ext cx="1122005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3737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based Integration: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737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Based Integration solutions are specialized programs that locate, retrieve and integrate your </a:t>
            </a:r>
            <a:r>
              <a:rPr lang="en-US" sz="2400" dirty="0" smtClean="0">
                <a:solidFill>
                  <a:srgbClr val="3737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3737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</a:t>
            </a:r>
            <a:r>
              <a:rPr lang="en-US" sz="2400" dirty="0">
                <a:solidFill>
                  <a:srgbClr val="3737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Integration accesses various data sources and returns integrated results to the user.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737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has limitations if you are handling large volumes of data and large numbers of sources because it requires the applications to implement all the integration efforts.</a:t>
            </a:r>
            <a:endParaRPr lang="en-US" sz="2400" b="0" i="0" dirty="0">
              <a:solidFill>
                <a:srgbClr val="373737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877" y="3613793"/>
            <a:ext cx="9164245" cy="278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7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378" y="115503"/>
            <a:ext cx="10515600" cy="1325563"/>
          </a:xfrm>
        </p:spPr>
        <p:txBody>
          <a:bodyPr/>
          <a:lstStyle/>
          <a:p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types of Data Integration methods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34</a:t>
            </a:fld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733337" y="1033840"/>
            <a:ext cx="1100004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3737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User Interface:  </a:t>
            </a:r>
            <a:r>
              <a:rPr lang="en-US" sz="2400" dirty="0" smtClean="0">
                <a:solidFill>
                  <a:srgbClr val="3737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User </a:t>
            </a:r>
            <a:r>
              <a:rPr lang="en-US" sz="2400" dirty="0">
                <a:solidFill>
                  <a:srgbClr val="3737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 means manually locating the information in each data source and comparing or cross-referencing them yourself in order to get the insight you need. </a:t>
            </a:r>
            <a:endParaRPr lang="en-US" sz="2400" dirty="0" smtClean="0">
              <a:solidFill>
                <a:srgbClr val="3737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3737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users </a:t>
            </a:r>
            <a:r>
              <a:rPr lang="en-US" sz="2400" dirty="0">
                <a:solidFill>
                  <a:srgbClr val="3737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must deal with different user interfaces and query languages and therefore need to have detailed knowledge on location, logical data representation, and data semantics</a:t>
            </a:r>
            <a:r>
              <a:rPr lang="en-US" sz="2400" dirty="0" smtClean="0">
                <a:solidFill>
                  <a:srgbClr val="3737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b="0" i="0" dirty="0">
              <a:solidFill>
                <a:srgbClr val="373737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Machine learning for integrating data in biology and medicine: Principles,  practice, and opportunities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399" y="2877464"/>
            <a:ext cx="7762002" cy="355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112923" y="4550620"/>
            <a:ext cx="4145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example for Common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50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378" y="115503"/>
            <a:ext cx="10515600" cy="1325563"/>
          </a:xfrm>
        </p:spPr>
        <p:txBody>
          <a:bodyPr/>
          <a:lstStyle/>
          <a:p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types of Data Integration methods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35</a:t>
            </a:fld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885149" y="1123296"/>
            <a:ext cx="1073074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3737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 ware Data integration: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737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Middleware is a layer of software that creates a common platform for all interactions internal and external to the organization—system-to-system, system-to-database, human-to-system, web-based, and mobile-device-based interactions. </a:t>
            </a:r>
            <a:endParaRPr lang="en-US" sz="2400" dirty="0" smtClean="0">
              <a:solidFill>
                <a:srgbClr val="3737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3737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Middleware </a:t>
            </a:r>
            <a:r>
              <a:rPr lang="en-US" sz="2400" dirty="0">
                <a:solidFill>
                  <a:srgbClr val="3737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refers to applications that connect two or more applications.</a:t>
            </a:r>
            <a:endParaRPr lang="en-US" sz="2400" b="0" i="0" dirty="0">
              <a:solidFill>
                <a:srgbClr val="373737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66" name="Picture 2" descr="Middleware Integration Services | Middleware Software development Servi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235" y="2966932"/>
            <a:ext cx="6241587" cy="350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81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630" y="211755"/>
            <a:ext cx="10515600" cy="1325563"/>
          </a:xfrm>
        </p:spPr>
        <p:txBody>
          <a:bodyPr/>
          <a:lstStyle/>
          <a:p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Handling redundant data in Data Integration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36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273742" y="1280415"/>
            <a:ext cx="980835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Redundant data occur often when integrating multiple DBs</a:t>
            </a:r>
          </a:p>
          <a:p>
            <a:pPr marL="457200" indent="-457200" algn="just"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same attribute may have different names in different databases</a:t>
            </a:r>
          </a:p>
          <a:p>
            <a:pPr marL="457200" indent="-457200" algn="just"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attribute may be a “derived” attribute in another table, e.g., annual revenue</a:t>
            </a:r>
          </a:p>
          <a:p>
            <a:pPr marL="457200" indent="-457200" algn="just"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Redundant data may be able to be detected by correlational analysis</a:t>
            </a:r>
          </a:p>
          <a:p>
            <a:pPr marL="457200" indent="-457200" algn="just"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Careful integration can help reduce/avoid redundancies and inconsistencies and improve mining speed and quality</a:t>
            </a:r>
          </a:p>
        </p:txBody>
      </p:sp>
      <p:graphicFrame>
        <p:nvGraphicFramePr>
          <p:cNvPr id="6" name="Object 6"/>
          <p:cNvGraphicFramePr>
            <a:graphicFrameLocks noChangeAspect="1"/>
          </p:cNvGraphicFramePr>
          <p:nvPr>
            <p:extLst/>
          </p:nvPr>
        </p:nvGraphicFramePr>
        <p:xfrm>
          <a:off x="3575786" y="4109987"/>
          <a:ext cx="3352800" cy="1077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3" imgW="1422360" imgH="457200" progId="Equation.3">
                  <p:embed/>
                </p:oleObj>
              </mc:Choice>
              <mc:Fallback>
                <p:oleObj name="Equation" r:id="rId3" imgW="1422360" imgH="457200" progId="Equation.3">
                  <p:embed/>
                  <p:pic>
                    <p:nvPicPr>
                      <p:cNvPr id="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5786" y="4109987"/>
                        <a:ext cx="3352800" cy="1077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370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630" y="163628"/>
            <a:ext cx="10515600" cy="1325563"/>
          </a:xfrm>
        </p:spPr>
        <p:txBody>
          <a:bodyPr/>
          <a:lstStyle/>
          <a:p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Data Integration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37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941095" y="1277035"/>
            <a:ext cx="8791074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0000" indent="-457200">
              <a:spcBef>
                <a:spcPts val="400"/>
              </a:spcBef>
              <a:spcAft>
                <a:spcPts val="400"/>
              </a:spcAft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Elimination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errors </a:t>
            </a:r>
          </a:p>
          <a:p>
            <a:pPr marL="630000" indent="-457200">
              <a:spcBef>
                <a:spcPts val="400"/>
              </a:spcBef>
              <a:spcAft>
                <a:spcPts val="400"/>
              </a:spcAft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Saves time </a:t>
            </a:r>
          </a:p>
          <a:p>
            <a:pPr marL="630000" indent="-457200">
              <a:spcBef>
                <a:spcPts val="400"/>
              </a:spcBef>
              <a:spcAft>
                <a:spcPts val="400"/>
              </a:spcAft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Better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sense of all the available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information.</a:t>
            </a:r>
          </a:p>
          <a:p>
            <a:pPr marL="630000" indent="-457200">
              <a:spcBef>
                <a:spcPts val="400"/>
              </a:spcBef>
              <a:spcAft>
                <a:spcPts val="400"/>
              </a:spcAft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Streamline the processes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improve the efficacy of data usage.</a:t>
            </a:r>
          </a:p>
          <a:p>
            <a:pPr marL="630000" indent="-457200">
              <a:spcBef>
                <a:spcPts val="400"/>
              </a:spcBef>
              <a:spcAft>
                <a:spcPts val="400"/>
              </a:spcAft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Inter-system 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cooperation</a:t>
            </a:r>
          </a:p>
          <a:p>
            <a:pPr marL="630000" indent="-457200">
              <a:spcBef>
                <a:spcPts val="400"/>
              </a:spcBef>
              <a:spcAft>
                <a:spcPts val="400"/>
              </a:spcAft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Seamless knowledge transfer between systems.</a:t>
            </a:r>
          </a:p>
          <a:p>
            <a:pPr marL="630000" indent="-457200">
              <a:spcBef>
                <a:spcPts val="400"/>
              </a:spcBef>
              <a:spcAft>
                <a:spcPts val="400"/>
              </a:spcAft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integrity and data quality.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09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929" y="173253"/>
            <a:ext cx="10515600" cy="1325563"/>
          </a:xfrm>
        </p:spPr>
        <p:txBody>
          <a:bodyPr/>
          <a:lstStyle/>
          <a:p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Five challenges and its solution of Data Integration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38</a:t>
            </a:fld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8422106" y="601530"/>
            <a:ext cx="3553559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buClr>
                <a:srgbClr val="FF0000"/>
              </a:buClr>
              <a:buSzPct val="110000"/>
            </a:pPr>
            <a:r>
              <a:rPr lang="en-IN" sz="2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to challenges:</a:t>
            </a:r>
          </a:p>
          <a:p>
            <a:pPr marL="342900" indent="-342900" fontAlgn="base">
              <a:lnSpc>
                <a:spcPct val="150000"/>
              </a:lnSpc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Clean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 your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pPr marL="342900" indent="-342900" fontAlgn="base">
              <a:lnSpc>
                <a:spcPct val="150000"/>
              </a:lnSpc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Introduce clear processes for data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</a:p>
          <a:p>
            <a:pPr marL="342900" indent="-342900" fontAlgn="base">
              <a:lnSpc>
                <a:spcPct val="150000"/>
              </a:lnSpc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 up your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pPr marL="342900" indent="-342900" fontAlgn="base">
              <a:lnSpc>
                <a:spcPct val="150000"/>
              </a:lnSpc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 the right software to assist you with data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</a:p>
          <a:p>
            <a:pPr marL="342900" indent="-342900" fontAlgn="base">
              <a:lnSpc>
                <a:spcPct val="150000"/>
              </a:lnSpc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and maintain your data</a:t>
            </a:r>
            <a:endParaRPr lang="en-I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9925"/>
          <a:stretch/>
        </p:blipFill>
        <p:spPr>
          <a:xfrm>
            <a:off x="505929" y="1692554"/>
            <a:ext cx="7916177" cy="400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46" y="106600"/>
            <a:ext cx="10515600" cy="1325563"/>
          </a:xfrm>
        </p:spPr>
        <p:txBody>
          <a:bodyPr/>
          <a:lstStyle/>
          <a:p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Transformation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39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17174" y="1225219"/>
            <a:ext cx="9157651" cy="5250718"/>
          </a:xfrm>
          <a:prstGeom prst="rect">
            <a:avLst/>
          </a:prstGeom>
        </p:spPr>
      </p:pic>
      <p:pic>
        <p:nvPicPr>
          <p:cNvPr id="6" name="Picture 2" descr="How To Get Started With Preparing Data For Machine Learni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1" t="65061" r="3491" b="28130"/>
          <a:stretch/>
        </p:blipFill>
        <p:spPr bwMode="auto">
          <a:xfrm>
            <a:off x="4283635" y="1018276"/>
            <a:ext cx="7778817" cy="41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0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media.geeksforgeeks.org/wp-content/cdn-uploads/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500" y="973688"/>
            <a:ext cx="9922011" cy="338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504" y="0"/>
            <a:ext cx="10515600" cy="1325563"/>
          </a:xfrm>
        </p:spPr>
        <p:txBody>
          <a:bodyPr/>
          <a:lstStyle/>
          <a:p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Need for Data preprocessing?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61052" y="3975147"/>
            <a:ext cx="1070064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FF0000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achieving better results from the applied model in Machine Learning projects the format of the data has to be in a proper manner.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rgbClr val="FF0000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specified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model needs information in a specified format,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algorithm does not support null values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therefore to execute random forest algorithm null values have to be managed from the original raw data set.</a:t>
            </a:r>
          </a:p>
          <a:p>
            <a:pPr marL="342900" indent="-342900">
              <a:buClr>
                <a:srgbClr val="FF0000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Another aspect is that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set should be formatted in such a way that more than one Machine Learning and Deep Learning algorithm are executed in one data set, and best out of them is chosen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685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238" y="134752"/>
            <a:ext cx="10515600" cy="1325563"/>
          </a:xfrm>
        </p:spPr>
        <p:txBody>
          <a:bodyPr/>
          <a:lstStyle/>
          <a:p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Transformation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40</a:t>
            </a:fld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791976" y="1207182"/>
            <a:ext cx="419982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Smoothing: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 noise from data (binning, clustering, regression)</a:t>
            </a:r>
          </a:p>
          <a:p>
            <a:pPr marL="457200" indent="-457200" algn="just"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Aggregation: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Summarization, data cube construction</a:t>
            </a:r>
          </a:p>
          <a:p>
            <a:pPr marL="457200" indent="-457200" algn="just"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Generalization: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 hierarchy climbing(Given a large set of inputs and a good heuristic function, it tries to find a sufficiently good solution to the problem.)</a:t>
            </a:r>
          </a:p>
        </p:txBody>
      </p:sp>
      <p:pic>
        <p:nvPicPr>
          <p:cNvPr id="9" name="Picture 2" descr="Data Transformation and Feature Engineering in Pyth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" t="15729" r="48260" b="49375"/>
          <a:stretch/>
        </p:blipFill>
        <p:spPr bwMode="auto">
          <a:xfrm>
            <a:off x="4991799" y="83261"/>
            <a:ext cx="4847327" cy="263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ata Transformations: Machine Learning-Ready Data! | The Official Blog of  BigML.co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54"/>
          <a:stretch/>
        </p:blipFill>
        <p:spPr bwMode="auto">
          <a:xfrm>
            <a:off x="6294923" y="2258700"/>
            <a:ext cx="5389941" cy="415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87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354" y="136116"/>
            <a:ext cx="10515600" cy="1325563"/>
          </a:xfrm>
        </p:spPr>
        <p:txBody>
          <a:bodyPr/>
          <a:lstStyle/>
          <a:p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Transformation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41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548239" y="1054567"/>
            <a:ext cx="658148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caled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fall within a small, specified range</a:t>
            </a:r>
          </a:p>
          <a:p>
            <a:pPr marL="914400" lvl="1" indent="-457200" algn="just"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min-max normalization</a:t>
            </a:r>
          </a:p>
          <a:p>
            <a:pPr marL="914400" lvl="1" indent="-457200" algn="just"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z-score normalization</a:t>
            </a:r>
          </a:p>
          <a:p>
            <a:pPr marL="914400" lvl="1" indent="-457200" algn="just"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 by decimal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scaling</a:t>
            </a:r>
          </a:p>
          <a:p>
            <a:pPr marL="457200" indent="-457200" algn="just"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Attribute/feature construction</a:t>
            </a:r>
          </a:p>
          <a:p>
            <a:pPr marL="914400" lvl="1" indent="-457200" algn="just"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New attributes constructed from the given ones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2" descr="Data Transformation and Feature Engineering in Pyth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" t="50860" r="2699" b="5203"/>
          <a:stretch/>
        </p:blipFill>
        <p:spPr bwMode="auto">
          <a:xfrm>
            <a:off x="601400" y="3975234"/>
            <a:ext cx="7015820" cy="249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ata Transformation and Feature Engineering in Pyth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00" t="3272" r="2699" b="49541"/>
          <a:stretch/>
        </p:blipFill>
        <p:spPr bwMode="auto">
          <a:xfrm>
            <a:off x="7129718" y="116865"/>
            <a:ext cx="4949007" cy="417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77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42</a:t>
            </a:fld>
            <a:endParaRPr lang="en-IN"/>
          </a:p>
        </p:txBody>
      </p:sp>
      <p:pic>
        <p:nvPicPr>
          <p:cNvPr id="6" name="Picture 4" descr="3,262 Data Transformation Stock Vector Illustration and Royalty Free Data  Transformation Clip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679" y="244508"/>
            <a:ext cx="6111842" cy="611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713447" y="244508"/>
            <a:ext cx="44360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Uses of Data </a:t>
            </a:r>
            <a:r>
              <a:rPr lang="en-US" sz="3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329796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46" y="106600"/>
            <a:ext cx="10515600" cy="1325563"/>
          </a:xfrm>
        </p:spPr>
        <p:txBody>
          <a:bodyPr/>
          <a:lstStyle/>
          <a:p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Transformation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43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4451" y="1040498"/>
            <a:ext cx="10689801" cy="531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1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46" y="106600"/>
            <a:ext cx="10515600" cy="1325563"/>
          </a:xfrm>
        </p:spPr>
        <p:txBody>
          <a:bodyPr/>
          <a:lstStyle/>
          <a:p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Reduction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44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204"/>
          <a:stretch/>
        </p:blipFill>
        <p:spPr>
          <a:xfrm>
            <a:off x="806423" y="1432163"/>
            <a:ext cx="10344150" cy="5034512"/>
          </a:xfrm>
          <a:prstGeom prst="rect">
            <a:avLst/>
          </a:prstGeom>
        </p:spPr>
      </p:pic>
      <p:pic>
        <p:nvPicPr>
          <p:cNvPr id="7" name="Picture 2" descr="How To Get Started With Preparing Data For Machine Learn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8" t="78203" r="13123" b="1"/>
          <a:stretch/>
        </p:blipFill>
        <p:spPr bwMode="auto">
          <a:xfrm>
            <a:off x="5765533" y="106599"/>
            <a:ext cx="6095596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93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46" y="106600"/>
            <a:ext cx="10515600" cy="1325563"/>
          </a:xfrm>
        </p:spPr>
        <p:txBody>
          <a:bodyPr/>
          <a:lstStyle/>
          <a:p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Reduction-Types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45</a:t>
            </a:fld>
            <a:endParaRPr lang="en-IN"/>
          </a:p>
        </p:txBody>
      </p:sp>
      <p:pic>
        <p:nvPicPr>
          <p:cNvPr id="2050" name="Picture 2" descr="Introduction to Dimensionality Reduction Technique - Javatpo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251" y="1067902"/>
            <a:ext cx="7756391" cy="528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89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46" y="106600"/>
            <a:ext cx="10515600" cy="1325563"/>
          </a:xfrm>
        </p:spPr>
        <p:txBody>
          <a:bodyPr/>
          <a:lstStyle/>
          <a:p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Reduction-Types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46</a:t>
            </a:fld>
            <a:endParaRPr lang="en-IN"/>
          </a:p>
        </p:txBody>
      </p:sp>
      <p:pic>
        <p:nvPicPr>
          <p:cNvPr id="3074" name="Picture 2" descr="How to Visualize Multivariate Data Analysis – Predictive Hac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951" y="1011203"/>
            <a:ext cx="6394890" cy="545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46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46" y="87350"/>
            <a:ext cx="10515600" cy="1325563"/>
          </a:xfrm>
        </p:spPr>
        <p:txBody>
          <a:bodyPr/>
          <a:lstStyle/>
          <a:p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Reduction-Strategies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47</a:t>
            </a:fld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479" y="1432163"/>
            <a:ext cx="5628763" cy="36546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74307" y="1051908"/>
            <a:ext cx="579761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100" b="1" dirty="0" smtClean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cube aggregation- </a:t>
            </a:r>
            <a:r>
              <a:rPr lang="en-US" sz="2100" dirty="0" smtClean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Aggregation operations are applied to the data in the construction of a data cube.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 subset selections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Irrelevant, weakly relevant or redundant attributes or dimensions may be detected and removed.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Dimensionality reduction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Encoding mechanism are used to reduce the data set size.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1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Numerosity</a:t>
            </a:r>
            <a:r>
              <a:rPr lang="en-US" sz="2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reductions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Data are replaced or estimated by alternative, smaller data representations such as parametric models or non parametric method such as clustering, sampling, and the use of histograms.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Discretization and concept hierarchy </a:t>
            </a:r>
            <a:r>
              <a:rPr lang="en-US" sz="2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generation- 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Raw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values for attributes are replaced by range or higher conceptual levels.</a:t>
            </a:r>
            <a:endParaRPr lang="en-IN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40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46" y="87350"/>
            <a:ext cx="10515600" cy="1325563"/>
          </a:xfrm>
        </p:spPr>
        <p:txBody>
          <a:bodyPr/>
          <a:lstStyle/>
          <a:p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Principal Component Analysis (PCA)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48</a:t>
            </a:fld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1086451" y="896083"/>
            <a:ext cx="100190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400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Dimension Reduction is defined as-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a process of converting a data set having vast dimensions into a data set with lesser dimensions.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ensures that the converted data set conveys similar information concisely.</a:t>
            </a:r>
            <a:endParaRPr lang="en-US" sz="2400" b="0" i="0" dirty="0">
              <a:solidFill>
                <a:srgbClr val="30303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3966" t="6267" r="5500" b="7480"/>
          <a:stretch/>
        </p:blipFill>
        <p:spPr>
          <a:xfrm>
            <a:off x="808521" y="2903980"/>
            <a:ext cx="4697152" cy="363493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530418" y="2356293"/>
            <a:ext cx="98233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000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machine learning,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both these dimensions convey similar </a:t>
            </a:r>
            <a:r>
              <a:rPr lang="en-US" sz="2000" dirty="0" smtClean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information. Also</a:t>
            </a:r>
            <a:r>
              <a:rPr lang="en-US" sz="2000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they introduce a lot of noise in the system.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So, it is better to use just one dimension.</a:t>
            </a:r>
            <a:endParaRPr lang="en-US" sz="2000" b="0" i="0" dirty="0">
              <a:solidFill>
                <a:srgbClr val="30303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27570" y="3210439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sz="2000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dimension reduction techniques-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convert the dimensions of data from 2 dimensions (x1 and x2) to 1 dimension (z1).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makes the data relatively easier to explain.</a:t>
            </a:r>
            <a:endParaRPr lang="en-US" sz="2000" b="0" i="0" dirty="0">
              <a:solidFill>
                <a:srgbClr val="30303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109" y="4454878"/>
            <a:ext cx="4724400" cy="1438275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4533499" y="4679910"/>
            <a:ext cx="2146433" cy="981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57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46" y="87350"/>
            <a:ext cx="10515600" cy="1325563"/>
          </a:xfrm>
        </p:spPr>
        <p:txBody>
          <a:bodyPr/>
          <a:lstStyle/>
          <a:p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Principal Component Analysis (PCA)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49</a:t>
            </a:fld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985199" y="1008049"/>
            <a:ext cx="996214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400" b="1" u="sng" dirty="0" smtClean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 of Dimension reduction: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2400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reduces the time required for computation since less dimensions require less computation.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eliminates the redundant features.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improves the model performance</a:t>
            </a:r>
            <a:r>
              <a:rPr lang="en-US" sz="2400" dirty="0" smtClean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compresses the data and thus reduces the storage space requirements</a:t>
            </a:r>
            <a:r>
              <a:rPr lang="en-US" sz="2400" dirty="0" smtClean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solidFill>
                <a:srgbClr val="30303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37" y="3398086"/>
            <a:ext cx="938212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68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248" y="0"/>
            <a:ext cx="10515600" cy="1325563"/>
          </a:xfrm>
        </p:spPr>
        <p:txBody>
          <a:bodyPr/>
          <a:lstStyle/>
          <a:p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Forms of Data preprocessing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5</a:t>
            </a:fld>
            <a:endParaRPr lang="en-IN"/>
          </a:p>
        </p:txBody>
      </p:sp>
      <p:pic>
        <p:nvPicPr>
          <p:cNvPr id="2050" name="Picture 2" descr="How To Get Started With Preparing Data For Machine Learn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1" t="9886" r="3491"/>
          <a:stretch/>
        </p:blipFill>
        <p:spPr bwMode="auto">
          <a:xfrm>
            <a:off x="2058201" y="977510"/>
            <a:ext cx="7778817" cy="547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11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46" y="87350"/>
            <a:ext cx="10515600" cy="1325563"/>
          </a:xfrm>
        </p:spPr>
        <p:txBody>
          <a:bodyPr/>
          <a:lstStyle/>
          <a:p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Principal Component Analysis (PCA)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50</a:t>
            </a:fld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577517" y="1016134"/>
            <a:ext cx="113578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Principal Component </a:t>
            </a:r>
            <a:r>
              <a:rPr lang="en-US" sz="2400" dirty="0" smtClean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transforms </a:t>
            </a:r>
            <a:r>
              <a:rPr lang="en-US" sz="2400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variables into a new set of variables called as principal components.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Principal </a:t>
            </a:r>
            <a:r>
              <a:rPr lang="en-US" sz="2400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 are linear combination of original variables and are orthogonal</a:t>
            </a:r>
            <a:r>
              <a:rPr lang="en-US" sz="2400" dirty="0" smtClean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solidFill>
                <a:srgbClr val="30303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Learn About Principal Component Analysis in Details! - Analytics Vidhy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261" y="2132081"/>
            <a:ext cx="7052570" cy="321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77517" y="5156021"/>
            <a:ext cx="118839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first principal component accounts for most of the possible variation of original data.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second principal component does its best to capture the variance in the data.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can be only two principal components for a two-dimensional data set.</a:t>
            </a:r>
          </a:p>
        </p:txBody>
      </p:sp>
    </p:spTree>
    <p:extLst>
      <p:ext uri="{BB962C8B-B14F-4D97-AF65-F5344CB8AC3E}">
        <p14:creationId xmlns:p14="http://schemas.microsoft.com/office/powerpoint/2010/main" val="206464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7350"/>
            <a:ext cx="10515600" cy="1325563"/>
          </a:xfrm>
        </p:spPr>
        <p:txBody>
          <a:bodyPr/>
          <a:lstStyle/>
          <a:p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Principal Component Analysis (PCA)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51</a:t>
            </a:fld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1020276" y="902978"/>
            <a:ext cx="1045865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800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steps involved in PCA Algorithm are </a:t>
            </a:r>
            <a:r>
              <a:rPr lang="en-US" sz="2800" dirty="0" smtClean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follows-</a:t>
            </a:r>
            <a:endParaRPr lang="en-US" sz="2800" dirty="0">
              <a:solidFill>
                <a:srgbClr val="30303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Step-01</a:t>
            </a:r>
            <a:r>
              <a:rPr lang="en-US" b="1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800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Get data.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Step-02:</a:t>
            </a:r>
            <a:r>
              <a:rPr lang="en-US" sz="2800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Compute the mean vector (µ</a:t>
            </a:r>
            <a:r>
              <a:rPr lang="en-US" sz="2800" dirty="0" smtClean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sz="2800" dirty="0">
              <a:solidFill>
                <a:srgbClr val="30303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2" descr="Principal Component Analysis - Artificial Inteligenc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7973"/>
            <a:ext cx="883198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474993" y="2228541"/>
            <a:ext cx="507812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Step-03:</a:t>
            </a:r>
            <a:r>
              <a:rPr lang="en-US" sz="2400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Subtract mean from the given data.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Step-04:</a:t>
            </a:r>
            <a:r>
              <a:rPr lang="en-US" sz="2400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Calculate the covariance matrix.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Step-05:</a:t>
            </a:r>
            <a:r>
              <a:rPr lang="en-US" sz="2400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Calculate the </a:t>
            </a:r>
            <a:r>
              <a:rPr lang="en-US" sz="2400" dirty="0" err="1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eigen</a:t>
            </a:r>
            <a:r>
              <a:rPr lang="en-US" sz="2400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vectors and </a:t>
            </a:r>
            <a:r>
              <a:rPr lang="en-US" sz="2400" dirty="0" err="1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eigen</a:t>
            </a:r>
            <a:r>
              <a:rPr lang="en-US" sz="2400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 of the covariance matrix.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Step-06:</a:t>
            </a:r>
            <a:r>
              <a:rPr lang="en-US" sz="2400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Choosing components and forming a feature vector.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Step-07:</a:t>
            </a:r>
            <a:r>
              <a:rPr lang="en-US" sz="2400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Deriving the new data set.</a:t>
            </a:r>
          </a:p>
        </p:txBody>
      </p:sp>
    </p:spTree>
    <p:extLst>
      <p:ext uri="{BB962C8B-B14F-4D97-AF65-F5344CB8AC3E}">
        <p14:creationId xmlns:p14="http://schemas.microsoft.com/office/powerpoint/2010/main" val="26451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2111" y="212478"/>
            <a:ext cx="10926278" cy="586419"/>
          </a:xfrm>
        </p:spPr>
        <p:txBody>
          <a:bodyPr>
            <a:normAutofit/>
          </a:bodyPr>
          <a:lstStyle/>
          <a:p>
            <a:r>
              <a:rPr lang="en-US" sz="3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Principal Component Analysis (PCA)#Solved Example-1</a:t>
            </a:r>
            <a:endParaRPr lang="en-IN" sz="3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52</a:t>
            </a:fld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757187" y="846563"/>
            <a:ext cx="109623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the two dimensional patterns (2, 1), (3, 5), (4, 3), (5, 6), (6, 7), (7, 8).</a:t>
            </a:r>
          </a:p>
          <a:p>
            <a:pPr fontAlgn="base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the principal component using PCA Algorithm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937" t="24699" r="5458"/>
          <a:stretch/>
        </p:blipFill>
        <p:spPr>
          <a:xfrm>
            <a:off x="2942763" y="1677560"/>
            <a:ext cx="8233610" cy="47340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-441" t="880" r="84544" b="91859"/>
          <a:stretch/>
        </p:blipFill>
        <p:spPr>
          <a:xfrm>
            <a:off x="757187" y="1677560"/>
            <a:ext cx="1376413" cy="46201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850394" y="1725226"/>
            <a:ext cx="11095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2000" dirty="0" smtClean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 </a:t>
            </a:r>
            <a:r>
              <a:rPr lang="en-US" sz="2000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data.</a:t>
            </a:r>
          </a:p>
        </p:txBody>
      </p:sp>
    </p:spTree>
    <p:extLst>
      <p:ext uri="{BB962C8B-B14F-4D97-AF65-F5344CB8AC3E}">
        <p14:creationId xmlns:p14="http://schemas.microsoft.com/office/powerpoint/2010/main" val="349166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861" y="125851"/>
            <a:ext cx="10926278" cy="942553"/>
          </a:xfrm>
        </p:spPr>
        <p:txBody>
          <a:bodyPr>
            <a:normAutofit/>
          </a:bodyPr>
          <a:lstStyle/>
          <a:p>
            <a:r>
              <a:rPr lang="en-US" sz="3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Principal Component Analysis (PCA)#Solved Example-1</a:t>
            </a:r>
            <a:endParaRPr lang="en-IN" sz="3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53</a:t>
            </a:fld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6530" r="5285" b="88284"/>
          <a:stretch/>
        </p:blipFill>
        <p:spPr>
          <a:xfrm>
            <a:off x="2260879" y="1033060"/>
            <a:ext cx="11035106" cy="4262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931077"/>
            <a:ext cx="1257300" cy="581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t="26068" r="5285" b="48587"/>
          <a:stretch/>
        </p:blipFill>
        <p:spPr>
          <a:xfrm>
            <a:off x="2050381" y="1810657"/>
            <a:ext cx="9832160" cy="18559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44084" t="71954" r="5285" b="2895"/>
          <a:stretch/>
        </p:blipFill>
        <p:spPr>
          <a:xfrm>
            <a:off x="2260879" y="3666634"/>
            <a:ext cx="5645937" cy="197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35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861" y="125851"/>
            <a:ext cx="10926278" cy="942553"/>
          </a:xfrm>
        </p:spPr>
        <p:txBody>
          <a:bodyPr>
            <a:normAutofit/>
          </a:bodyPr>
          <a:lstStyle/>
          <a:p>
            <a:r>
              <a:rPr lang="en-US" sz="3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Principal Component Analysis (PCA)#Solved Example-1</a:t>
            </a:r>
            <a:endParaRPr lang="en-IN" sz="3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54</a:t>
            </a:fld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49741"/>
          <a:stretch/>
        </p:blipFill>
        <p:spPr>
          <a:xfrm>
            <a:off x="2148989" y="859146"/>
            <a:ext cx="9410149" cy="33324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65" y="1068404"/>
            <a:ext cx="1114425" cy="495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61260"/>
          <a:stretch/>
        </p:blipFill>
        <p:spPr>
          <a:xfrm>
            <a:off x="2301073" y="4183595"/>
            <a:ext cx="8453773" cy="230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06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861" y="125851"/>
            <a:ext cx="10926278" cy="942553"/>
          </a:xfrm>
        </p:spPr>
        <p:txBody>
          <a:bodyPr>
            <a:normAutofit/>
          </a:bodyPr>
          <a:lstStyle/>
          <a:p>
            <a:r>
              <a:rPr lang="en-US" sz="3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Principal Component Analysis (PCA)#Solved Example-1</a:t>
            </a:r>
            <a:endParaRPr lang="en-IN" sz="3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55</a:t>
            </a:fld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86791" b="91327"/>
          <a:stretch/>
        </p:blipFill>
        <p:spPr>
          <a:xfrm>
            <a:off x="632862" y="888181"/>
            <a:ext cx="1292192" cy="4497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t="20213"/>
          <a:stretch/>
        </p:blipFill>
        <p:spPr>
          <a:xfrm>
            <a:off x="1278958" y="1511167"/>
            <a:ext cx="9782691" cy="413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74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861" y="125851"/>
            <a:ext cx="10926278" cy="942553"/>
          </a:xfrm>
        </p:spPr>
        <p:txBody>
          <a:bodyPr>
            <a:normAutofit/>
          </a:bodyPr>
          <a:lstStyle/>
          <a:p>
            <a:r>
              <a:rPr lang="en-US" sz="3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Principal Component Analysis (PCA)#Solved Example-1</a:t>
            </a:r>
            <a:endParaRPr lang="en-IN" sz="3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56</a:t>
            </a:fld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86791" b="91327"/>
          <a:stretch/>
        </p:blipFill>
        <p:spPr>
          <a:xfrm>
            <a:off x="632862" y="888181"/>
            <a:ext cx="1292192" cy="4497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054" y="807667"/>
            <a:ext cx="5931220" cy="10275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129" y="1829452"/>
            <a:ext cx="5842087" cy="46128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6048" t="1340" b="82252"/>
          <a:stretch/>
        </p:blipFill>
        <p:spPr>
          <a:xfrm>
            <a:off x="6234216" y="1810971"/>
            <a:ext cx="5828499" cy="8939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t="26941" b="56177"/>
          <a:stretch/>
        </p:blipFill>
        <p:spPr>
          <a:xfrm>
            <a:off x="6396233" y="2704897"/>
            <a:ext cx="5795768" cy="13665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22835" t="62150" r="18542"/>
          <a:stretch/>
        </p:blipFill>
        <p:spPr>
          <a:xfrm>
            <a:off x="6750688" y="3985532"/>
            <a:ext cx="4332673" cy="245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99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861" y="125851"/>
            <a:ext cx="10926278" cy="942553"/>
          </a:xfrm>
        </p:spPr>
        <p:txBody>
          <a:bodyPr>
            <a:normAutofit/>
          </a:bodyPr>
          <a:lstStyle/>
          <a:p>
            <a:r>
              <a:rPr lang="en-US" sz="3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Principal Component Analysis (PCA)#Solved Example-1</a:t>
            </a:r>
            <a:endParaRPr lang="en-IN" sz="3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57</a:t>
            </a:fld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382" t="16862" r="5236" b="3007"/>
          <a:stretch/>
        </p:blipFill>
        <p:spPr>
          <a:xfrm>
            <a:off x="1845643" y="963860"/>
            <a:ext cx="9213784" cy="549703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1401" r="87038" b="92065"/>
          <a:stretch/>
        </p:blipFill>
        <p:spPr>
          <a:xfrm>
            <a:off x="738738" y="829576"/>
            <a:ext cx="1001028" cy="47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8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861" y="125851"/>
            <a:ext cx="10926278" cy="942553"/>
          </a:xfrm>
        </p:spPr>
        <p:txBody>
          <a:bodyPr>
            <a:normAutofit/>
          </a:bodyPr>
          <a:lstStyle/>
          <a:p>
            <a:r>
              <a:rPr lang="en-US" sz="3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Principal Component Analysis (PCA)#Solved Example-1</a:t>
            </a:r>
            <a:endParaRPr lang="en-IN" sz="3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58</a:t>
            </a:fld>
            <a:endParaRPr lang="en-IN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1401" r="87038" b="92065"/>
          <a:stretch/>
        </p:blipFill>
        <p:spPr>
          <a:xfrm>
            <a:off x="738738" y="829576"/>
            <a:ext cx="1001028" cy="4776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766" y="829575"/>
            <a:ext cx="4528452" cy="19328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3665" y="829574"/>
            <a:ext cx="6338335" cy="14804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2254175"/>
            <a:ext cx="7791844" cy="1156602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8868076" y="1459880"/>
            <a:ext cx="1039528" cy="67226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/>
          <p:cNvSpPr/>
          <p:nvPr/>
        </p:nvSpPr>
        <p:spPr>
          <a:xfrm>
            <a:off x="10382117" y="1419725"/>
            <a:ext cx="1039528" cy="67226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074796" y="2641558"/>
            <a:ext cx="96380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/>
          <a:srcRect r="37940" b="85829"/>
          <a:stretch/>
        </p:blipFill>
        <p:spPr>
          <a:xfrm>
            <a:off x="1220804" y="3389374"/>
            <a:ext cx="5391011" cy="76801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/>
          <a:srcRect t="19298" r="66753" b="52937"/>
          <a:stretch/>
        </p:blipFill>
        <p:spPr>
          <a:xfrm>
            <a:off x="7424044" y="3376310"/>
            <a:ext cx="3267402" cy="170522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7"/>
          <a:srcRect t="57308" r="43239" b="37477"/>
          <a:stretch/>
        </p:blipFill>
        <p:spPr>
          <a:xfrm>
            <a:off x="1510265" y="4158728"/>
            <a:ext cx="4930728" cy="28264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7"/>
          <a:srcRect l="23196" t="73802" r="11448" b="2281"/>
          <a:stretch/>
        </p:blipFill>
        <p:spPr>
          <a:xfrm>
            <a:off x="1319345" y="4590577"/>
            <a:ext cx="6439927" cy="147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3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861" y="125851"/>
            <a:ext cx="10926278" cy="942553"/>
          </a:xfrm>
        </p:spPr>
        <p:txBody>
          <a:bodyPr>
            <a:normAutofit/>
          </a:bodyPr>
          <a:lstStyle/>
          <a:p>
            <a:r>
              <a:rPr lang="en-US" sz="3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Principal Component Analysis (PCA)#Solved Example-1</a:t>
            </a:r>
            <a:endParaRPr lang="en-IN" sz="3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59</a:t>
            </a:fld>
            <a:endParaRPr lang="en-IN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1401" r="87038" b="92065"/>
          <a:stretch/>
        </p:blipFill>
        <p:spPr>
          <a:xfrm>
            <a:off x="738738" y="829576"/>
            <a:ext cx="1001028" cy="4776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766" y="829575"/>
            <a:ext cx="4528452" cy="19328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3665" y="829574"/>
            <a:ext cx="6338335" cy="14804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9873" y="2164944"/>
            <a:ext cx="7791844" cy="1156602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8868076" y="1459880"/>
            <a:ext cx="1039528" cy="67226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/>
          <p:cNvSpPr/>
          <p:nvPr/>
        </p:nvSpPr>
        <p:spPr>
          <a:xfrm>
            <a:off x="10382117" y="1419725"/>
            <a:ext cx="1039528" cy="67226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243070" y="2631510"/>
            <a:ext cx="96380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/>
          <a:srcRect r="37940" b="85829"/>
          <a:stretch/>
        </p:blipFill>
        <p:spPr>
          <a:xfrm>
            <a:off x="1060894" y="3177812"/>
            <a:ext cx="6885411" cy="98091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/>
          <a:srcRect t="19298" r="66753" b="52937"/>
          <a:stretch/>
        </p:blipFill>
        <p:spPr>
          <a:xfrm>
            <a:off x="7946305" y="3250595"/>
            <a:ext cx="3267402" cy="170522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7"/>
          <a:srcRect t="57308" r="43239" b="37477"/>
          <a:stretch/>
        </p:blipFill>
        <p:spPr>
          <a:xfrm>
            <a:off x="1510265" y="4158728"/>
            <a:ext cx="4930728" cy="28264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7"/>
          <a:srcRect l="23196" t="73802" r="11448" b="2281"/>
          <a:stretch/>
        </p:blipFill>
        <p:spPr>
          <a:xfrm>
            <a:off x="1098281" y="4450160"/>
            <a:ext cx="6558563" cy="16489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39766" y="2084939"/>
            <a:ext cx="2390107" cy="450243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57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248" y="0"/>
            <a:ext cx="10515600" cy="1325563"/>
          </a:xfrm>
        </p:spPr>
        <p:txBody>
          <a:bodyPr/>
          <a:lstStyle/>
          <a:p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Forms of Data preprocessing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6</a:t>
            </a:fld>
            <a:endParaRPr lang="en-IN"/>
          </a:p>
        </p:txBody>
      </p:sp>
      <p:pic>
        <p:nvPicPr>
          <p:cNvPr id="6146" name="Picture 2" descr="Concepts of Data Preprocessing by Harish De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47" y="1258186"/>
            <a:ext cx="11152552" cy="471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1212784" y="3336457"/>
            <a:ext cx="2088682" cy="1212783"/>
          </a:xfrm>
          <a:prstGeom prst="round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1990248" y="2957395"/>
            <a:ext cx="16289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Missing Data</a:t>
            </a:r>
            <a:endParaRPr lang="en-IN" sz="2000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85072" y="4758557"/>
            <a:ext cx="1268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Noisy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212784" y="4761531"/>
            <a:ext cx="2979312" cy="1212783"/>
          </a:xfrm>
          <a:prstGeom prst="round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342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861" y="125851"/>
            <a:ext cx="10926278" cy="942553"/>
          </a:xfrm>
        </p:spPr>
        <p:txBody>
          <a:bodyPr>
            <a:normAutofit/>
          </a:bodyPr>
          <a:lstStyle/>
          <a:p>
            <a:r>
              <a:rPr lang="en-US" sz="3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Principal Component Analysis (PCA)#Solved Example-1</a:t>
            </a:r>
            <a:endParaRPr lang="en-IN" sz="3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60</a:t>
            </a:fld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02" y="847026"/>
            <a:ext cx="2673908" cy="18857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310" y="2453315"/>
            <a:ext cx="2667000" cy="16097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r="60982" b="65688"/>
          <a:stretch/>
        </p:blipFill>
        <p:spPr>
          <a:xfrm>
            <a:off x="933450" y="3816351"/>
            <a:ext cx="2995455" cy="99681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/>
          <a:srcRect l="29964" t="54220" r="3415"/>
          <a:stretch/>
        </p:blipFill>
        <p:spPr>
          <a:xfrm>
            <a:off x="1093862" y="4943789"/>
            <a:ext cx="5432277" cy="14125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t="11810" r="6121" b="77497"/>
          <a:stretch/>
        </p:blipFill>
        <p:spPr>
          <a:xfrm>
            <a:off x="3597310" y="966269"/>
            <a:ext cx="8301308" cy="2897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2992" y="2343153"/>
            <a:ext cx="4996591" cy="41380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6"/>
          <a:srcRect l="20890" t="47655" r="6121" b="3013"/>
          <a:stretch/>
        </p:blipFill>
        <p:spPr>
          <a:xfrm>
            <a:off x="3774163" y="1256044"/>
            <a:ext cx="5858190" cy="121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3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861" y="125851"/>
            <a:ext cx="10926278" cy="942553"/>
          </a:xfrm>
        </p:spPr>
        <p:txBody>
          <a:bodyPr>
            <a:normAutofit/>
          </a:bodyPr>
          <a:lstStyle/>
          <a:p>
            <a:r>
              <a:rPr lang="en-US" sz="3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Principal Component Analysis (PCA)#Solved Example-1</a:t>
            </a:r>
            <a:endParaRPr lang="en-IN" sz="3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61</a:t>
            </a:fld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02" y="847026"/>
            <a:ext cx="2673908" cy="18857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310" y="2453315"/>
            <a:ext cx="2667000" cy="16097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r="60982" b="65688"/>
          <a:stretch/>
        </p:blipFill>
        <p:spPr>
          <a:xfrm>
            <a:off x="933450" y="3816351"/>
            <a:ext cx="2995455" cy="99681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/>
          <a:srcRect l="29964" t="54220" r="3415"/>
          <a:stretch/>
        </p:blipFill>
        <p:spPr>
          <a:xfrm>
            <a:off x="1093862" y="4943789"/>
            <a:ext cx="5432277" cy="14125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t="11810" r="6121" b="77497"/>
          <a:stretch/>
        </p:blipFill>
        <p:spPr>
          <a:xfrm>
            <a:off x="3597310" y="966269"/>
            <a:ext cx="8301308" cy="2897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2992" y="2343153"/>
            <a:ext cx="4996591" cy="41380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6"/>
          <a:srcRect l="20890" t="47655" r="6121" b="3013"/>
          <a:stretch/>
        </p:blipFill>
        <p:spPr>
          <a:xfrm>
            <a:off x="3774163" y="1256044"/>
            <a:ext cx="5858190" cy="121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2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861" y="125851"/>
            <a:ext cx="10926278" cy="942553"/>
          </a:xfrm>
        </p:spPr>
        <p:txBody>
          <a:bodyPr>
            <a:normAutofit/>
          </a:bodyPr>
          <a:lstStyle/>
          <a:p>
            <a:r>
              <a:rPr lang="en-US" sz="3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Principal Component Analysis (PCA)#Solved Example-2</a:t>
            </a:r>
            <a:endParaRPr lang="en-IN" sz="3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62</a:t>
            </a:fld>
            <a:endParaRPr lang="en-IN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l="29964" t="54220" r="3415"/>
          <a:stretch/>
        </p:blipFill>
        <p:spPr>
          <a:xfrm>
            <a:off x="2125758" y="1384853"/>
            <a:ext cx="5432277" cy="141256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27314" y="927801"/>
            <a:ext cx="109895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PCA Algorithm to transform the pattern (2, 1) onto the </a:t>
            </a:r>
            <a:r>
              <a:rPr lang="en-US" sz="2400" dirty="0" err="1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eigen</a:t>
            </a:r>
            <a:r>
              <a:rPr lang="en-US" sz="2400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vector in the previous question.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1040" t="11718" r="1" b="8000"/>
          <a:stretch/>
        </p:blipFill>
        <p:spPr>
          <a:xfrm>
            <a:off x="7801976" y="1343299"/>
            <a:ext cx="4014886" cy="13919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2747" t="38078" r="78609" b="31401"/>
          <a:stretch/>
        </p:blipFill>
        <p:spPr>
          <a:xfrm>
            <a:off x="897077" y="1814925"/>
            <a:ext cx="984740" cy="5524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28006" b="84350"/>
          <a:stretch/>
        </p:blipFill>
        <p:spPr>
          <a:xfrm>
            <a:off x="639169" y="4201017"/>
            <a:ext cx="5602532" cy="8526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/>
          <a:srcRect l="21614" t="28345" b="4891"/>
          <a:stretch/>
        </p:blipFill>
        <p:spPr>
          <a:xfrm>
            <a:off x="6241701" y="3010176"/>
            <a:ext cx="5729999" cy="341690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/>
          <a:srcRect l="44084" t="71954" r="5285" b="2895"/>
          <a:stretch/>
        </p:blipFill>
        <p:spPr>
          <a:xfrm>
            <a:off x="870304" y="2702632"/>
            <a:ext cx="3768132" cy="132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04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624" y="154728"/>
            <a:ext cx="11106752" cy="769298"/>
          </a:xfrm>
        </p:spPr>
        <p:txBody>
          <a:bodyPr>
            <a:normAutofit/>
          </a:bodyPr>
          <a:lstStyle/>
          <a:p>
            <a:r>
              <a:rPr lang="en-US" sz="3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Principal Component Analysis (PCA)-Summary</a:t>
            </a:r>
            <a:endParaRPr lang="en-IN" sz="3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63</a:t>
            </a:fld>
            <a:endParaRPr lang="en-IN" dirty="0"/>
          </a:p>
        </p:txBody>
      </p:sp>
      <p:pic>
        <p:nvPicPr>
          <p:cNvPr id="4098" name="Picture 2" descr="Principal Component Analys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60" y="767773"/>
            <a:ext cx="7884076" cy="573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84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624" y="231730"/>
            <a:ext cx="11106752" cy="769298"/>
          </a:xfrm>
        </p:spPr>
        <p:txBody>
          <a:bodyPr>
            <a:normAutofit/>
          </a:bodyPr>
          <a:lstStyle/>
          <a:p>
            <a:r>
              <a:rPr lang="en-US" sz="3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Significance of Exploratory Data Analysis (EDA)</a:t>
            </a:r>
            <a:endParaRPr lang="en-IN" sz="3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64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402518" y="1124138"/>
            <a:ext cx="4841523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rgbClr val="3C40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  <a:r>
              <a:rPr lang="en-US" sz="2000" dirty="0">
                <a:solidFill>
                  <a:srgbClr val="3C40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000" dirty="0" smtClean="0">
                <a:solidFill>
                  <a:srgbClr val="3C40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provides </a:t>
            </a:r>
            <a:r>
              <a:rPr lang="en-US" sz="2000" dirty="0">
                <a:solidFill>
                  <a:srgbClr val="3C40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context needed to develop an appropriate model – and interpret the results correctly. </a:t>
            </a:r>
          </a:p>
          <a:p>
            <a:pPr marL="342900" indent="-342900" algn="just" fontAlgn="base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3C40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purpose of Exploratory Data Analysis is essential to tackle specific tasks such as:</a:t>
            </a:r>
          </a:p>
          <a:p>
            <a:pPr lvl="1" algn="just" fontAlgn="base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3C40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Spotting missing and erroneous data</a:t>
            </a:r>
          </a:p>
          <a:p>
            <a:pPr lvl="1" algn="just" fontAlgn="base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3C40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Mapping and understanding the underlying structure of your data</a:t>
            </a:r>
          </a:p>
          <a:p>
            <a:pPr lvl="1" algn="just" fontAlgn="base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3C40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Identifying the most important variables in your dataset</a:t>
            </a:r>
          </a:p>
          <a:p>
            <a:pPr lvl="1" algn="just" fontAlgn="base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3C40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a hypothesis or checking assumptions related to a specific model</a:t>
            </a:r>
          </a:p>
          <a:p>
            <a:pPr lvl="1" algn="just" fontAlgn="base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3C40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Establishing a parsimonious model (one that can explain your data using minimum variables)</a:t>
            </a:r>
            <a:endParaRPr lang="en-US" sz="2000" b="0" i="0" dirty="0">
              <a:solidFill>
                <a:srgbClr val="3C404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Exploratory Data Analysis (EDA)Ultimate Guide - DEV Community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16" b="10651"/>
          <a:stretch/>
        </p:blipFill>
        <p:spPr bwMode="auto">
          <a:xfrm>
            <a:off x="5461300" y="3855459"/>
            <a:ext cx="6298599" cy="258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xploratory Data Analysis – An Important Step in Data Science - CAMELOT Blo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" t="12079" r="4558" b="11013"/>
          <a:stretch/>
        </p:blipFill>
        <p:spPr bwMode="auto">
          <a:xfrm>
            <a:off x="5579610" y="856285"/>
            <a:ext cx="6180289" cy="299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17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624" y="231730"/>
            <a:ext cx="11106752" cy="769298"/>
          </a:xfrm>
        </p:spPr>
        <p:txBody>
          <a:bodyPr>
            <a:normAutofit/>
          </a:bodyPr>
          <a:lstStyle/>
          <a:p>
            <a:r>
              <a:rPr lang="en-US" sz="3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important </a:t>
            </a:r>
            <a:r>
              <a:rPr lang="en-US" sz="3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(EDA)</a:t>
            </a:r>
            <a:endParaRPr lang="en-IN" sz="3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65</a:t>
            </a:fld>
            <a:endParaRPr lang="en-IN" dirty="0"/>
          </a:p>
        </p:txBody>
      </p:sp>
      <p:pic>
        <p:nvPicPr>
          <p:cNvPr id="3074" name="Picture 2" descr="Exploratory Data Analysis: Impact on Data Science | QuestionPr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" t="15949" r="2766" b="8897"/>
          <a:stretch/>
        </p:blipFill>
        <p:spPr bwMode="auto">
          <a:xfrm>
            <a:off x="1431233" y="874645"/>
            <a:ext cx="8656984" cy="575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25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500" y="77002"/>
            <a:ext cx="10515600" cy="1325563"/>
          </a:xfrm>
        </p:spPr>
        <p:txBody>
          <a:bodyPr/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Making sense of </a:t>
            </a:r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66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751626" y="2477474"/>
            <a:ext cx="349937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Validity.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 The degree to which your data conforms to defined rules or constraints.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Accuracy.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 Ensure your data is close to the true values.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Completeness.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The degree to which all required data is known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1626" y="1079399"/>
            <a:ext cx="41283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characteristics of quality data</a:t>
            </a:r>
            <a:endParaRPr lang="en-US" sz="3600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745" y="1045576"/>
            <a:ext cx="7457335" cy="376705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80008" y="4698580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Consistency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Ensure your data is consistent within the same dataset and/or across multiple data sets.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Uniformity.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The degree to which the data is specified using the same unit of measure.</a:t>
            </a:r>
          </a:p>
        </p:txBody>
      </p:sp>
      <p:sp>
        <p:nvSpPr>
          <p:cNvPr id="9" name="Rectangle 8"/>
          <p:cNvSpPr/>
          <p:nvPr/>
        </p:nvSpPr>
        <p:spPr>
          <a:xfrm>
            <a:off x="7194186" y="994902"/>
            <a:ext cx="31229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quality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en-IN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33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500" y="57751"/>
            <a:ext cx="10515600" cy="1325563"/>
          </a:xfrm>
        </p:spPr>
        <p:txBody>
          <a:bodyPr/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Making sense of </a:t>
            </a:r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67</a:t>
            </a:fld>
            <a:endParaRPr lang="en-IN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592" y="1239169"/>
            <a:ext cx="10561208" cy="511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0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500" y="57751"/>
            <a:ext cx="10515600" cy="1325563"/>
          </a:xfrm>
        </p:spPr>
        <p:txBody>
          <a:bodyPr/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Making sense of </a:t>
            </a:r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68</a:t>
            </a:fld>
            <a:endParaRPr lang="en-I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t="20675" b="5871"/>
          <a:stretch/>
        </p:blipFill>
        <p:spPr>
          <a:xfrm>
            <a:off x="566500" y="1944302"/>
            <a:ext cx="11097528" cy="36383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76300" y="1184437"/>
            <a:ext cx="38250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 and Examples</a:t>
            </a:r>
            <a:endParaRPr lang="en-IN" sz="2800" u="sng" dirty="0"/>
          </a:p>
        </p:txBody>
      </p:sp>
    </p:spTree>
    <p:extLst>
      <p:ext uri="{BB962C8B-B14F-4D97-AF65-F5344CB8AC3E}">
        <p14:creationId xmlns:p14="http://schemas.microsoft.com/office/powerpoint/2010/main" val="302291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500" y="77002"/>
            <a:ext cx="10515600" cy="1325563"/>
          </a:xfrm>
        </p:spPr>
        <p:txBody>
          <a:bodyPr/>
          <a:lstStyle/>
          <a:p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of Data preprocessing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7</a:t>
            </a:fld>
            <a:endParaRPr lang="en-IN"/>
          </a:p>
        </p:txBody>
      </p:sp>
      <p:pic>
        <p:nvPicPr>
          <p:cNvPr id="5124" name="Picture 4" descr="What is data preprocessing and why it is needed | Electronics M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643" y="1058305"/>
            <a:ext cx="7514957" cy="529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36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500" y="77002"/>
            <a:ext cx="10515600" cy="1325563"/>
          </a:xfrm>
        </p:spPr>
        <p:txBody>
          <a:bodyPr/>
          <a:lstStyle/>
          <a:p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 Data preprocessing for a ML model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8</a:t>
            </a:fld>
            <a:endParaRPr lang="en-IN"/>
          </a:p>
        </p:txBody>
      </p:sp>
      <p:pic>
        <p:nvPicPr>
          <p:cNvPr id="7170" name="Picture 2" descr="Simple And Effective Data Preprocessing Toolbox | by Vincent Tatan |  Towards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86" y="1055486"/>
            <a:ext cx="11110027" cy="53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20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500" y="77002"/>
            <a:ext cx="10515600" cy="1325563"/>
          </a:xfrm>
        </p:spPr>
        <p:txBody>
          <a:bodyPr/>
          <a:lstStyle/>
          <a:p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and related definitions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C0DE-DCDD-4E4A-94B2-51DFA80EB953}" type="slidenum">
              <a:rPr lang="en-IN" smtClean="0"/>
              <a:t>9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7874" y="1030956"/>
            <a:ext cx="8952851" cy="520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04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2266</Words>
  <Application>Microsoft Office PowerPoint</Application>
  <PresentationFormat>Widescreen</PresentationFormat>
  <Paragraphs>333</Paragraphs>
  <Slides>68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4" baseType="lpstr">
      <vt:lpstr>Arial</vt:lpstr>
      <vt:lpstr>Calibri</vt:lpstr>
      <vt:lpstr>Calibri Light</vt:lpstr>
      <vt:lpstr>Times New Roman</vt:lpstr>
      <vt:lpstr>Office Theme</vt:lpstr>
      <vt:lpstr>Equation</vt:lpstr>
      <vt:lpstr>Topics in Module-2-Data Preprocess and EDA </vt:lpstr>
      <vt:lpstr>What is Data preprocessing?</vt:lpstr>
      <vt:lpstr>What is Data preprocessing?</vt:lpstr>
      <vt:lpstr>Need for Data preprocessing?</vt:lpstr>
      <vt:lpstr>Forms of Data preprocessing</vt:lpstr>
      <vt:lpstr>Forms of Data preprocessing</vt:lpstr>
      <vt:lpstr>Sequence of Data preprocessing</vt:lpstr>
      <vt:lpstr>Effective Data preprocessing for a ML model</vt:lpstr>
      <vt:lpstr>Data and related definitions</vt:lpstr>
      <vt:lpstr>Data and related definitions</vt:lpstr>
      <vt:lpstr>Data Cleaning</vt:lpstr>
      <vt:lpstr>Data Cleaning</vt:lpstr>
      <vt:lpstr>Data Cleaning</vt:lpstr>
      <vt:lpstr>Data Cleaning-Missing Data</vt:lpstr>
      <vt:lpstr>Data Cleaning-How to handle missing data?</vt:lpstr>
      <vt:lpstr>Data Cleaning-How to handle missing data?</vt:lpstr>
      <vt:lpstr>Data Cleaning-Noisy data?</vt:lpstr>
      <vt:lpstr>Data Cleaning-How to handle Noisy data?</vt:lpstr>
      <vt:lpstr>Data Cleaning-How to handle Inconsistent data?</vt:lpstr>
      <vt:lpstr>Data Cleaning</vt:lpstr>
      <vt:lpstr>Data Cleaning-Benefits</vt:lpstr>
      <vt:lpstr>Data Integration</vt:lpstr>
      <vt:lpstr>Data Integration</vt:lpstr>
      <vt:lpstr>Why Data Integration is important?</vt:lpstr>
      <vt:lpstr>Data Integration</vt:lpstr>
      <vt:lpstr>Ways to create Data Integration</vt:lpstr>
      <vt:lpstr>Ways to create Data Integration</vt:lpstr>
      <vt:lpstr>Ways to create Data Integration</vt:lpstr>
      <vt:lpstr>Ways to create Data Integration</vt:lpstr>
      <vt:lpstr>Ways to create Data Integration</vt:lpstr>
      <vt:lpstr>Different types of Data Integration methods</vt:lpstr>
      <vt:lpstr>Different types of Data Integration methods</vt:lpstr>
      <vt:lpstr>Different types of Data Integration methods</vt:lpstr>
      <vt:lpstr>Different types of Data Integration methods</vt:lpstr>
      <vt:lpstr>Different types of Data Integration methods</vt:lpstr>
      <vt:lpstr>Handling redundant data in Data Integration</vt:lpstr>
      <vt:lpstr>Advantages of Data Integration</vt:lpstr>
      <vt:lpstr>Five challenges and its solution of Data Integration</vt:lpstr>
      <vt:lpstr>Data Transformation</vt:lpstr>
      <vt:lpstr>Data Transformation</vt:lpstr>
      <vt:lpstr>Data Transformation</vt:lpstr>
      <vt:lpstr>PowerPoint Presentation</vt:lpstr>
      <vt:lpstr>Data Transformation</vt:lpstr>
      <vt:lpstr>Data Reduction</vt:lpstr>
      <vt:lpstr>Data Reduction-Types</vt:lpstr>
      <vt:lpstr>Data Reduction-Types</vt:lpstr>
      <vt:lpstr>Data Reduction-Strategies</vt:lpstr>
      <vt:lpstr>Principal Component Analysis (PCA)</vt:lpstr>
      <vt:lpstr>Principal Component Analysis (PCA)</vt:lpstr>
      <vt:lpstr>Principal Component Analysis (PCA)</vt:lpstr>
      <vt:lpstr>Principal Component Analysis (PCA)</vt:lpstr>
      <vt:lpstr>Principal Component Analysis (PCA)#Solved Example-1</vt:lpstr>
      <vt:lpstr>Principal Component Analysis (PCA)#Solved Example-1</vt:lpstr>
      <vt:lpstr>Principal Component Analysis (PCA)#Solved Example-1</vt:lpstr>
      <vt:lpstr>Principal Component Analysis (PCA)#Solved Example-1</vt:lpstr>
      <vt:lpstr>Principal Component Analysis (PCA)#Solved Example-1</vt:lpstr>
      <vt:lpstr>Principal Component Analysis (PCA)#Solved Example-1</vt:lpstr>
      <vt:lpstr>Principal Component Analysis (PCA)#Solved Example-1</vt:lpstr>
      <vt:lpstr>Principal Component Analysis (PCA)#Solved Example-1</vt:lpstr>
      <vt:lpstr>Principal Component Analysis (PCA)#Solved Example-1</vt:lpstr>
      <vt:lpstr>Principal Component Analysis (PCA)#Solved Example-1</vt:lpstr>
      <vt:lpstr>Principal Component Analysis (PCA)#Solved Example-2</vt:lpstr>
      <vt:lpstr>Principal Component Analysis (PCA)-Summary</vt:lpstr>
      <vt:lpstr>Significance of Exploratory Data Analysis (EDA)</vt:lpstr>
      <vt:lpstr>How important Exploratory Data Analysis (EDA)</vt:lpstr>
      <vt:lpstr>Making sense of Data</vt:lpstr>
      <vt:lpstr>Making sense of Data</vt:lpstr>
      <vt:lpstr>Making sense of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Topics in Module-2-Data Preprocess and EDA </dc:title>
  <dc:creator>User</dc:creator>
  <cp:lastModifiedBy>User</cp:lastModifiedBy>
  <cp:revision>1</cp:revision>
  <dcterms:created xsi:type="dcterms:W3CDTF">2024-01-29T14:38:09Z</dcterms:created>
  <dcterms:modified xsi:type="dcterms:W3CDTF">2024-01-29T14:38:19Z</dcterms:modified>
</cp:coreProperties>
</file>